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Cheddar" charset="1" panose="00000000000000000000"/>
      <p:regular r:id="rId23"/>
    </p:embeddedFont>
    <p:embeddedFont>
      <p:font typeface="Arimo Bold" charset="1" panose="020B0704020202020204"/>
      <p:regular r:id="rId24"/>
    </p:embeddedFont>
    <p:embeddedFont>
      <p:font typeface="Arimo" charset="1" panose="020B06040202020202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jpeg>
</file>

<file path=ppt/media/image36.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0.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1.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2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2.svg" Type="http://schemas.openxmlformats.org/officeDocument/2006/relationships/image"/><Relationship Id="rId2" Target="../media/image24.png" Type="http://schemas.openxmlformats.org/officeDocument/2006/relationships/image"/><Relationship Id="rId3" Target="../media/image25.png" Type="http://schemas.openxmlformats.org/officeDocument/2006/relationships/image"/><Relationship Id="rId4" Target="../media/image26.svg" Type="http://schemas.openxmlformats.org/officeDocument/2006/relationships/image"/><Relationship Id="rId5" Target="../media/image27.png" Type="http://schemas.openxmlformats.org/officeDocument/2006/relationships/image"/><Relationship Id="rId6" Target="../media/image28.svg" Type="http://schemas.openxmlformats.org/officeDocument/2006/relationships/image"/><Relationship Id="rId7" Target="../media/image29.png" Type="http://schemas.openxmlformats.org/officeDocument/2006/relationships/image"/><Relationship Id="rId8" Target="../media/image30.svg" Type="http://schemas.openxmlformats.org/officeDocument/2006/relationships/image"/><Relationship Id="rId9" Target="../media/image3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34.svg" Type="http://schemas.openxmlformats.org/officeDocument/2006/relationships/image"/><Relationship Id="rId4" Target="../media/image35.jpeg" Type="http://schemas.openxmlformats.org/officeDocument/2006/relationships/image"/><Relationship Id="rId5" Target="../media/image36.png" Type="http://schemas.openxmlformats.org/officeDocument/2006/relationships/image"/><Relationship Id="rId6" Target="../media/image24.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5.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9.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0">
            <a:off x="15960447"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507701"/>
            <a:ext cx="10530379" cy="4623037"/>
          </a:xfrm>
          <a:prstGeom prst="rect">
            <a:avLst/>
          </a:prstGeom>
        </p:spPr>
        <p:txBody>
          <a:bodyPr anchor="t" rtlCol="false" tIns="0" lIns="0" bIns="0" rIns="0">
            <a:spAutoFit/>
          </a:bodyPr>
          <a:lstStyle/>
          <a:p>
            <a:pPr algn="l">
              <a:lnSpc>
                <a:spcPts val="33936"/>
              </a:lnSpc>
            </a:pPr>
            <a:r>
              <a:rPr lang="en-US" sz="24240">
                <a:solidFill>
                  <a:srgbClr val="FFF4EA"/>
                </a:solidFill>
                <a:latin typeface="Cheddar"/>
                <a:ea typeface="Cheddar"/>
                <a:cs typeface="Cheddar"/>
                <a:sym typeface="Cheddar"/>
              </a:rPr>
              <a:t>CYBER</a:t>
            </a:r>
          </a:p>
        </p:txBody>
      </p:sp>
      <p:sp>
        <p:nvSpPr>
          <p:cNvPr name="TextBox 4" id="4"/>
          <p:cNvSpPr txBox="true"/>
          <p:nvPr/>
        </p:nvSpPr>
        <p:spPr>
          <a:xfrm rot="0">
            <a:off x="1028700" y="4078033"/>
            <a:ext cx="8706313" cy="2039381"/>
          </a:xfrm>
          <a:prstGeom prst="rect">
            <a:avLst/>
          </a:prstGeom>
        </p:spPr>
        <p:txBody>
          <a:bodyPr anchor="t" rtlCol="false" tIns="0" lIns="0" bIns="0" rIns="0">
            <a:spAutoFit/>
          </a:bodyPr>
          <a:lstStyle/>
          <a:p>
            <a:pPr algn="l">
              <a:lnSpc>
                <a:spcPts val="16218"/>
              </a:lnSpc>
            </a:pPr>
            <a:r>
              <a:rPr lang="en-US" b="true" sz="11584" spc="1158">
                <a:solidFill>
                  <a:srgbClr val="FFF4EA"/>
                </a:solidFill>
                <a:latin typeface="Arimo Bold"/>
                <a:ea typeface="Arimo Bold"/>
                <a:cs typeface="Arimo Bold"/>
                <a:sym typeface="Arimo Bold"/>
              </a:rPr>
              <a:t>SECURITY</a:t>
            </a:r>
          </a:p>
        </p:txBody>
      </p:sp>
      <p:sp>
        <p:nvSpPr>
          <p:cNvPr name="TextBox 5" id="5"/>
          <p:cNvSpPr txBox="true"/>
          <p:nvPr/>
        </p:nvSpPr>
        <p:spPr>
          <a:xfrm rot="0">
            <a:off x="1028700" y="6434498"/>
            <a:ext cx="7017965" cy="624729"/>
          </a:xfrm>
          <a:prstGeom prst="rect">
            <a:avLst/>
          </a:prstGeom>
        </p:spPr>
        <p:txBody>
          <a:bodyPr anchor="t" rtlCol="false" tIns="0" lIns="0" bIns="0" rIns="0">
            <a:spAutoFit/>
          </a:bodyPr>
          <a:lstStyle/>
          <a:p>
            <a:pPr algn="l">
              <a:lnSpc>
                <a:spcPts val="4941"/>
              </a:lnSpc>
            </a:pPr>
            <a:r>
              <a:rPr lang="en-US" sz="3529">
                <a:solidFill>
                  <a:srgbClr val="FFF4EA"/>
                </a:solidFill>
                <a:latin typeface="Arimo"/>
                <a:ea typeface="Arimo"/>
                <a:cs typeface="Arimo"/>
                <a:sym typeface="Arimo"/>
              </a:rPr>
              <a:t>Phishing Awareness</a:t>
            </a:r>
          </a:p>
        </p:txBody>
      </p:sp>
      <p:sp>
        <p:nvSpPr>
          <p:cNvPr name="TextBox 6" id="6"/>
          <p:cNvSpPr txBox="true"/>
          <p:nvPr/>
        </p:nvSpPr>
        <p:spPr>
          <a:xfrm rot="0">
            <a:off x="1975396" y="962025"/>
            <a:ext cx="4865580" cy="474005"/>
          </a:xfrm>
          <a:prstGeom prst="rect">
            <a:avLst/>
          </a:prstGeom>
        </p:spPr>
        <p:txBody>
          <a:bodyPr anchor="t" rtlCol="false" tIns="0" lIns="0" bIns="0" rIns="0">
            <a:spAutoFit/>
          </a:bodyPr>
          <a:lstStyle/>
          <a:p>
            <a:pPr algn="ctr">
              <a:lnSpc>
                <a:spcPts val="3798"/>
              </a:lnSpc>
            </a:pPr>
            <a:r>
              <a:rPr lang="en-US" sz="2713">
                <a:solidFill>
                  <a:srgbClr val="FFF4EA"/>
                </a:solidFill>
                <a:latin typeface="Arimo"/>
                <a:ea typeface="Arimo"/>
                <a:cs typeface="Arimo"/>
                <a:sym typeface="Arimo"/>
              </a:rPr>
              <a:t>Warner &amp; spencer</a:t>
            </a:r>
          </a:p>
        </p:txBody>
      </p:sp>
      <p:sp>
        <p:nvSpPr>
          <p:cNvPr name="Freeform 7" id="7"/>
          <p:cNvSpPr/>
          <p:nvPr/>
        </p:nvSpPr>
        <p:spPr>
          <a:xfrm flipH="false" flipV="false" rot="0">
            <a:off x="6293890" y="92583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89469" y="-84267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587610">
            <a:off x="13841959" y="92362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700000">
            <a:off x="280497" y="9310701"/>
            <a:ext cx="703419" cy="615492"/>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2977118">
            <a:off x="17403368" y="333311"/>
            <a:ext cx="703419" cy="70341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0" id="10"/>
          <p:cNvGrpSpPr/>
          <p:nvPr/>
        </p:nvGrpSpPr>
        <p:grpSpPr>
          <a:xfrm rot="0">
            <a:off x="854245" y="1015810"/>
            <a:ext cx="16816480" cy="8831091"/>
            <a:chOff x="0" y="0"/>
            <a:chExt cx="1885369" cy="990092"/>
          </a:xfrm>
        </p:grpSpPr>
        <p:sp>
          <p:nvSpPr>
            <p:cNvPr name="Freeform 11" id="11"/>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12" id="12"/>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10</a:t>
              </a:r>
            </a:p>
          </p:txBody>
        </p:sp>
      </p:grpSp>
      <p:grpSp>
        <p:nvGrpSpPr>
          <p:cNvPr name="Group 29" id="29"/>
          <p:cNvGrpSpPr/>
          <p:nvPr/>
        </p:nvGrpSpPr>
        <p:grpSpPr>
          <a:xfrm rot="0">
            <a:off x="1444326" y="2956425"/>
            <a:ext cx="6616228" cy="4935117"/>
            <a:chOff x="0" y="0"/>
            <a:chExt cx="1742546" cy="1299784"/>
          </a:xfrm>
        </p:grpSpPr>
        <p:sp>
          <p:nvSpPr>
            <p:cNvPr name="Freeform 30" id="30"/>
            <p:cNvSpPr/>
            <p:nvPr/>
          </p:nvSpPr>
          <p:spPr>
            <a:xfrm flipH="false" flipV="false" rot="0">
              <a:off x="0" y="0"/>
              <a:ext cx="1742546" cy="1299784"/>
            </a:xfrm>
            <a:custGeom>
              <a:avLst/>
              <a:gdLst/>
              <a:ahLst/>
              <a:cxnLst/>
              <a:rect r="r" b="b" t="t" l="l"/>
              <a:pathLst>
                <a:path h="1299784" w="1742546">
                  <a:moveTo>
                    <a:pt x="59677" y="0"/>
                  </a:moveTo>
                  <a:lnTo>
                    <a:pt x="1682868" y="0"/>
                  </a:lnTo>
                  <a:cubicBezTo>
                    <a:pt x="1715827" y="0"/>
                    <a:pt x="1742546" y="26718"/>
                    <a:pt x="1742546" y="59677"/>
                  </a:cubicBezTo>
                  <a:lnTo>
                    <a:pt x="1742546" y="1240107"/>
                  </a:lnTo>
                  <a:cubicBezTo>
                    <a:pt x="1742546" y="1273065"/>
                    <a:pt x="1715827" y="1299784"/>
                    <a:pt x="1682868" y="1299784"/>
                  </a:cubicBezTo>
                  <a:lnTo>
                    <a:pt x="59677" y="1299784"/>
                  </a:lnTo>
                  <a:cubicBezTo>
                    <a:pt x="26718" y="1299784"/>
                    <a:pt x="0" y="1273065"/>
                    <a:pt x="0" y="1240107"/>
                  </a:cubicBezTo>
                  <a:lnTo>
                    <a:pt x="0" y="59677"/>
                  </a:lnTo>
                  <a:cubicBezTo>
                    <a:pt x="0" y="26718"/>
                    <a:pt x="26718" y="0"/>
                    <a:pt x="59677" y="0"/>
                  </a:cubicBezTo>
                  <a:close/>
                </a:path>
              </a:pathLst>
            </a:custGeom>
            <a:solidFill>
              <a:srgbClr val="B0852A"/>
            </a:solidFill>
          </p:spPr>
        </p:sp>
        <p:sp>
          <p:nvSpPr>
            <p:cNvPr name="TextBox 31" id="31"/>
            <p:cNvSpPr txBox="true"/>
            <p:nvPr/>
          </p:nvSpPr>
          <p:spPr>
            <a:xfrm>
              <a:off x="0" y="-66675"/>
              <a:ext cx="1742546" cy="1366459"/>
            </a:xfrm>
            <a:prstGeom prst="rect">
              <a:avLst/>
            </a:prstGeom>
          </p:spPr>
          <p:txBody>
            <a:bodyPr anchor="ctr" rtlCol="false" tIns="50800" lIns="50800" bIns="50800" rIns="50800"/>
            <a:lstStyle/>
            <a:p>
              <a:pPr algn="ctr">
                <a:lnSpc>
                  <a:spcPts val="3209"/>
                </a:lnSpc>
              </a:pPr>
            </a:p>
          </p:txBody>
        </p:sp>
      </p:grpSp>
      <p:sp>
        <p:nvSpPr>
          <p:cNvPr name="Freeform 32" id="32"/>
          <p:cNvSpPr/>
          <p:nvPr/>
        </p:nvSpPr>
        <p:spPr>
          <a:xfrm flipH="false" flipV="false" rot="0">
            <a:off x="2630805" y="3409058"/>
            <a:ext cx="4243270" cy="4163791"/>
          </a:xfrm>
          <a:custGeom>
            <a:avLst/>
            <a:gdLst/>
            <a:ahLst/>
            <a:cxnLst/>
            <a:rect r="r" b="b" t="t" l="l"/>
            <a:pathLst>
              <a:path h="4163791" w="4243270">
                <a:moveTo>
                  <a:pt x="0" y="0"/>
                </a:moveTo>
                <a:lnTo>
                  <a:pt x="4243270" y="0"/>
                </a:lnTo>
                <a:lnTo>
                  <a:pt x="4243270" y="4163791"/>
                </a:lnTo>
                <a:lnTo>
                  <a:pt x="0" y="4163791"/>
                </a:lnTo>
                <a:lnTo>
                  <a:pt x="0" y="0"/>
                </a:lnTo>
                <a:close/>
              </a:path>
            </a:pathLst>
          </a:custGeom>
          <a:blipFill>
            <a:blip r:embed="rId4"/>
            <a:stretch>
              <a:fillRect l="0" t="-32188" r="0" b="-20483"/>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8554004" y="3646330"/>
            <a:ext cx="8389113" cy="1219180"/>
          </a:xfrm>
          <a:prstGeom prst="rect">
            <a:avLst/>
          </a:prstGeom>
        </p:spPr>
        <p:txBody>
          <a:bodyPr anchor="t" rtlCol="false" tIns="0" lIns="0" bIns="0" rIns="0">
            <a:spAutoFit/>
          </a:bodyPr>
          <a:lstStyle/>
          <a:p>
            <a:pPr algn="l">
              <a:lnSpc>
                <a:spcPts val="8926"/>
              </a:lnSpc>
              <a:spcBef>
                <a:spcPct val="0"/>
              </a:spcBef>
            </a:pPr>
            <a:r>
              <a:rPr lang="en-US" sz="6375">
                <a:solidFill>
                  <a:srgbClr val="372A28"/>
                </a:solidFill>
                <a:latin typeface="Cheddar"/>
                <a:ea typeface="Cheddar"/>
                <a:cs typeface="Cheddar"/>
                <a:sym typeface="Cheddar"/>
              </a:rPr>
              <a:t>SOCIAL MEDIA SAFETY</a:t>
            </a:r>
          </a:p>
        </p:txBody>
      </p:sp>
      <p:sp>
        <p:nvSpPr>
          <p:cNvPr name="TextBox 35" id="35"/>
          <p:cNvSpPr txBox="true"/>
          <p:nvPr/>
        </p:nvSpPr>
        <p:spPr>
          <a:xfrm rot="0">
            <a:off x="8554004" y="4992831"/>
            <a:ext cx="7830992" cy="160845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Be cautious about what you share on social media. Don't post personal information like your address or phone number. Be mindful of what you share and who you share it with.</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89469" y="-84267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587610">
            <a:off x="13841959" y="92362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700000">
            <a:off x="280497" y="9310701"/>
            <a:ext cx="703419" cy="615492"/>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2977118">
            <a:off x="17403368" y="333311"/>
            <a:ext cx="703419" cy="70341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0" id="10"/>
          <p:cNvGrpSpPr/>
          <p:nvPr/>
        </p:nvGrpSpPr>
        <p:grpSpPr>
          <a:xfrm rot="0">
            <a:off x="854245" y="1015810"/>
            <a:ext cx="16816480" cy="8831091"/>
            <a:chOff x="0" y="0"/>
            <a:chExt cx="1885369" cy="990092"/>
          </a:xfrm>
        </p:grpSpPr>
        <p:sp>
          <p:nvSpPr>
            <p:cNvPr name="Freeform 11" id="11"/>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12" id="12"/>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11</a:t>
              </a:r>
            </a:p>
          </p:txBody>
        </p:sp>
      </p:grpSp>
      <p:grpSp>
        <p:nvGrpSpPr>
          <p:cNvPr name="Group 29" id="29"/>
          <p:cNvGrpSpPr/>
          <p:nvPr/>
        </p:nvGrpSpPr>
        <p:grpSpPr>
          <a:xfrm rot="0">
            <a:off x="1444326" y="2956425"/>
            <a:ext cx="5901143" cy="4935117"/>
            <a:chOff x="0" y="0"/>
            <a:chExt cx="1554211" cy="1299784"/>
          </a:xfrm>
        </p:grpSpPr>
        <p:sp>
          <p:nvSpPr>
            <p:cNvPr name="Freeform 30" id="30"/>
            <p:cNvSpPr/>
            <p:nvPr/>
          </p:nvSpPr>
          <p:spPr>
            <a:xfrm flipH="false" flipV="false" rot="0">
              <a:off x="0" y="0"/>
              <a:ext cx="1554211" cy="1299784"/>
            </a:xfrm>
            <a:custGeom>
              <a:avLst/>
              <a:gdLst/>
              <a:ahLst/>
              <a:cxnLst/>
              <a:rect r="r" b="b" t="t" l="l"/>
              <a:pathLst>
                <a:path h="1299784" w="1554211">
                  <a:moveTo>
                    <a:pt x="66909" y="0"/>
                  </a:moveTo>
                  <a:lnTo>
                    <a:pt x="1487302" y="0"/>
                  </a:lnTo>
                  <a:cubicBezTo>
                    <a:pt x="1524255" y="0"/>
                    <a:pt x="1554211" y="29956"/>
                    <a:pt x="1554211" y="66909"/>
                  </a:cubicBezTo>
                  <a:lnTo>
                    <a:pt x="1554211" y="1232875"/>
                  </a:lnTo>
                  <a:cubicBezTo>
                    <a:pt x="1554211" y="1250620"/>
                    <a:pt x="1547161" y="1267639"/>
                    <a:pt x="1534613" y="1280187"/>
                  </a:cubicBezTo>
                  <a:cubicBezTo>
                    <a:pt x="1522066" y="1292735"/>
                    <a:pt x="1505047" y="1299784"/>
                    <a:pt x="1487302" y="1299784"/>
                  </a:cubicBezTo>
                  <a:lnTo>
                    <a:pt x="66909" y="1299784"/>
                  </a:lnTo>
                  <a:cubicBezTo>
                    <a:pt x="29956" y="1299784"/>
                    <a:pt x="0" y="1269828"/>
                    <a:pt x="0" y="1232875"/>
                  </a:cubicBezTo>
                  <a:lnTo>
                    <a:pt x="0" y="66909"/>
                  </a:lnTo>
                  <a:cubicBezTo>
                    <a:pt x="0" y="29956"/>
                    <a:pt x="29956" y="0"/>
                    <a:pt x="66909" y="0"/>
                  </a:cubicBezTo>
                  <a:close/>
                </a:path>
              </a:pathLst>
            </a:custGeom>
            <a:solidFill>
              <a:srgbClr val="FFC61A"/>
            </a:solidFill>
          </p:spPr>
        </p:sp>
        <p:sp>
          <p:nvSpPr>
            <p:cNvPr name="TextBox 31" id="31"/>
            <p:cNvSpPr txBox="true"/>
            <p:nvPr/>
          </p:nvSpPr>
          <p:spPr>
            <a:xfrm>
              <a:off x="0" y="-66675"/>
              <a:ext cx="1554211" cy="1366459"/>
            </a:xfrm>
            <a:prstGeom prst="rect">
              <a:avLst/>
            </a:prstGeom>
          </p:spPr>
          <p:txBody>
            <a:bodyPr anchor="ctr" rtlCol="false" tIns="50800" lIns="50800" bIns="50800" rIns="50800"/>
            <a:lstStyle/>
            <a:p>
              <a:pPr algn="ctr">
                <a:lnSpc>
                  <a:spcPts val="3209"/>
                </a:lnSpc>
              </a:pPr>
            </a:p>
          </p:txBody>
        </p:sp>
      </p:grpSp>
      <p:sp>
        <p:nvSpPr>
          <p:cNvPr name="Freeform 32" id="32"/>
          <p:cNvSpPr/>
          <p:nvPr/>
        </p:nvSpPr>
        <p:spPr>
          <a:xfrm flipH="false" flipV="false" rot="0">
            <a:off x="2262650" y="3349460"/>
            <a:ext cx="4243270" cy="4163791"/>
          </a:xfrm>
          <a:custGeom>
            <a:avLst/>
            <a:gdLst/>
            <a:ahLst/>
            <a:cxnLst/>
            <a:rect r="r" b="b" t="t" l="l"/>
            <a:pathLst>
              <a:path h="4163791" w="4243270">
                <a:moveTo>
                  <a:pt x="0" y="0"/>
                </a:moveTo>
                <a:lnTo>
                  <a:pt x="4243270" y="0"/>
                </a:lnTo>
                <a:lnTo>
                  <a:pt x="4243270" y="4163791"/>
                </a:lnTo>
                <a:lnTo>
                  <a:pt x="0" y="4163791"/>
                </a:lnTo>
                <a:lnTo>
                  <a:pt x="0" y="0"/>
                </a:lnTo>
                <a:close/>
              </a:path>
            </a:pathLst>
          </a:custGeom>
          <a:blipFill>
            <a:blip r:embed="rId4"/>
            <a:stretch>
              <a:fillRect l="0" t="-32188" r="0" b="-20483"/>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8296440" y="2205215"/>
            <a:ext cx="8475022" cy="6409055"/>
          </a:xfrm>
          <a:prstGeom prst="rect">
            <a:avLst/>
          </a:prstGeom>
        </p:spPr>
        <p:txBody>
          <a:bodyPr anchor="t" rtlCol="false" tIns="0" lIns="0" bIns="0" rIns="0">
            <a:spAutoFit/>
          </a:bodyPr>
          <a:lstStyle/>
          <a:p>
            <a:pPr algn="just">
              <a:lnSpc>
                <a:spcPts val="3220"/>
              </a:lnSpc>
            </a:pPr>
            <a:r>
              <a:rPr lang="en-US" sz="2300" b="true">
                <a:solidFill>
                  <a:srgbClr val="372A28"/>
                </a:solidFill>
                <a:latin typeface="Arimo Bold"/>
                <a:ea typeface="Arimo Bold"/>
                <a:cs typeface="Arimo Bold"/>
                <a:sym typeface="Arimo Bold"/>
              </a:rPr>
              <a:t>Email Safety</a:t>
            </a:r>
          </a:p>
          <a:p>
            <a:pPr algn="just">
              <a:lnSpc>
                <a:spcPts val="3220"/>
              </a:lnSpc>
            </a:pPr>
            <a:r>
              <a:rPr lang="en-US" sz="2300">
                <a:solidFill>
                  <a:srgbClr val="372A28"/>
                </a:solidFill>
                <a:latin typeface="Arimo"/>
                <a:ea typeface="Arimo"/>
                <a:cs typeface="Arimo"/>
                <a:sym typeface="Arimo"/>
              </a:rPr>
              <a:t>1. Never click links or download attachments from unexpected sources</a:t>
            </a:r>
          </a:p>
          <a:p>
            <a:pPr algn="just">
              <a:lnSpc>
                <a:spcPts val="3220"/>
              </a:lnSpc>
            </a:pPr>
            <a:r>
              <a:rPr lang="en-US" sz="2300">
                <a:solidFill>
                  <a:srgbClr val="372A28"/>
                </a:solidFill>
                <a:latin typeface="Arimo"/>
                <a:ea typeface="Arimo"/>
                <a:cs typeface="Arimo"/>
                <a:sym typeface="Arimo"/>
              </a:rPr>
              <a:t>2. Verify sender addresses carefully, especially for important requests</a:t>
            </a:r>
          </a:p>
          <a:p>
            <a:pPr algn="just">
              <a:lnSpc>
                <a:spcPts val="3220"/>
              </a:lnSpc>
            </a:pPr>
            <a:r>
              <a:rPr lang="en-US" sz="2300">
                <a:solidFill>
                  <a:srgbClr val="372A28"/>
                </a:solidFill>
                <a:latin typeface="Arimo"/>
                <a:ea typeface="Arimo"/>
                <a:cs typeface="Arimo"/>
                <a:sym typeface="Arimo"/>
              </a:rPr>
              <a:t>3. Use multi-factor authentication whenever possible</a:t>
            </a:r>
          </a:p>
          <a:p>
            <a:pPr algn="just">
              <a:lnSpc>
                <a:spcPts val="3220"/>
              </a:lnSpc>
            </a:pPr>
            <a:r>
              <a:rPr lang="en-US" sz="2300">
                <a:solidFill>
                  <a:srgbClr val="372A28"/>
                </a:solidFill>
                <a:latin typeface="Arimo"/>
                <a:ea typeface="Arimo"/>
                <a:cs typeface="Arimo"/>
                <a:sym typeface="Arimo"/>
              </a:rPr>
              <a:t>4. Keep email filters and security software updated</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Authentication &amp; Passwords</a:t>
            </a:r>
          </a:p>
          <a:p>
            <a:pPr algn="just">
              <a:lnSpc>
                <a:spcPts val="3220"/>
              </a:lnSpc>
            </a:pPr>
            <a:r>
              <a:rPr lang="en-US" sz="2300">
                <a:solidFill>
                  <a:srgbClr val="372A28"/>
                </a:solidFill>
                <a:latin typeface="Arimo"/>
                <a:ea typeface="Arimo"/>
                <a:cs typeface="Arimo"/>
                <a:sym typeface="Arimo"/>
              </a:rPr>
              <a:t>1. Use unique, strong passwords for each account</a:t>
            </a:r>
          </a:p>
          <a:p>
            <a:pPr algn="just">
              <a:lnSpc>
                <a:spcPts val="3220"/>
              </a:lnSpc>
            </a:pPr>
            <a:r>
              <a:rPr lang="en-US" sz="2300">
                <a:solidFill>
                  <a:srgbClr val="372A28"/>
                </a:solidFill>
                <a:latin typeface="Arimo"/>
                <a:ea typeface="Arimo"/>
                <a:cs typeface="Arimo"/>
                <a:sym typeface="Arimo"/>
              </a:rPr>
              <a:t>2. Enable two-factor authentication on all important accounts</a:t>
            </a:r>
          </a:p>
          <a:p>
            <a:pPr algn="just">
              <a:lnSpc>
                <a:spcPts val="3220"/>
              </a:lnSpc>
            </a:pPr>
            <a:r>
              <a:rPr lang="en-US" sz="2300">
                <a:solidFill>
                  <a:srgbClr val="372A28"/>
                </a:solidFill>
                <a:latin typeface="Arimo"/>
                <a:ea typeface="Arimo"/>
                <a:cs typeface="Arimo"/>
                <a:sym typeface="Arimo"/>
              </a:rPr>
              <a:t> antivirus software</a:t>
            </a:r>
          </a:p>
          <a:p>
            <a:pPr algn="just">
              <a:lnSpc>
                <a:spcPts val="3220"/>
              </a:lnSpc>
            </a:pPr>
            <a:r>
              <a:rPr lang="en-US" sz="2300">
                <a:solidFill>
                  <a:srgbClr val="372A28"/>
                </a:solidFill>
                <a:latin typeface="Arimo"/>
                <a:ea typeface="Arimo"/>
                <a:cs typeface="Arimo"/>
                <a:sym typeface="Arimo"/>
              </a:rPr>
              <a:t>3. Never enter credentials unless you're certain of the site's legitimacy</a:t>
            </a:r>
          </a:p>
          <a:p>
            <a:pPr algn="just">
              <a:lnSpc>
                <a:spcPts val="3220"/>
              </a:lnSpc>
            </a:pPr>
            <a:r>
              <a:rPr lang="en-US" sz="2300">
                <a:solidFill>
                  <a:srgbClr val="372A28"/>
                </a:solidFill>
                <a:latin typeface="Arimo"/>
                <a:ea typeface="Arimo"/>
                <a:cs typeface="Arimo"/>
                <a:sym typeface="Arimo"/>
              </a:rPr>
              <a:t>4. Use a password manager to generate and store complex passwords</a:t>
            </a:r>
          </a:p>
        </p:txBody>
      </p:sp>
      <p:sp>
        <p:nvSpPr>
          <p:cNvPr name="Freeform 35" id="35"/>
          <p:cNvSpPr/>
          <p:nvPr/>
        </p:nvSpPr>
        <p:spPr>
          <a:xfrm flipH="false" flipV="false" rot="0">
            <a:off x="7854486" y="8936285"/>
            <a:ext cx="2579028" cy="2579028"/>
          </a:xfrm>
          <a:custGeom>
            <a:avLst/>
            <a:gdLst/>
            <a:ahLst/>
            <a:cxnLst/>
            <a:rect r="r" b="b" t="t" l="l"/>
            <a:pathLst>
              <a:path h="2579028" w="2579028">
                <a:moveTo>
                  <a:pt x="0" y="0"/>
                </a:moveTo>
                <a:lnTo>
                  <a:pt x="2579028" y="0"/>
                </a:lnTo>
                <a:lnTo>
                  <a:pt x="2579028" y="2579028"/>
                </a:lnTo>
                <a:lnTo>
                  <a:pt x="0" y="25790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89469" y="-84267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587610">
            <a:off x="13841959" y="92362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700000">
            <a:off x="280497" y="9310701"/>
            <a:ext cx="703419" cy="615492"/>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2977118">
            <a:off x="17403368" y="333311"/>
            <a:ext cx="703419" cy="70341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0" id="10"/>
          <p:cNvGrpSpPr/>
          <p:nvPr/>
        </p:nvGrpSpPr>
        <p:grpSpPr>
          <a:xfrm rot="0">
            <a:off x="854245" y="1015810"/>
            <a:ext cx="16816480" cy="8831091"/>
            <a:chOff x="0" y="0"/>
            <a:chExt cx="1885369" cy="990092"/>
          </a:xfrm>
        </p:grpSpPr>
        <p:sp>
          <p:nvSpPr>
            <p:cNvPr name="Freeform 11" id="11"/>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12" id="12"/>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12</a:t>
              </a:r>
            </a:p>
          </p:txBody>
        </p:sp>
      </p:grpSp>
      <p:grpSp>
        <p:nvGrpSpPr>
          <p:cNvPr name="Group 29" id="29"/>
          <p:cNvGrpSpPr/>
          <p:nvPr/>
        </p:nvGrpSpPr>
        <p:grpSpPr>
          <a:xfrm rot="0">
            <a:off x="1444326" y="2956425"/>
            <a:ext cx="6616228" cy="4935117"/>
            <a:chOff x="0" y="0"/>
            <a:chExt cx="1742546" cy="1299784"/>
          </a:xfrm>
        </p:grpSpPr>
        <p:sp>
          <p:nvSpPr>
            <p:cNvPr name="Freeform 30" id="30"/>
            <p:cNvSpPr/>
            <p:nvPr/>
          </p:nvSpPr>
          <p:spPr>
            <a:xfrm flipH="false" flipV="false" rot="0">
              <a:off x="0" y="0"/>
              <a:ext cx="1742546" cy="1299784"/>
            </a:xfrm>
            <a:custGeom>
              <a:avLst/>
              <a:gdLst/>
              <a:ahLst/>
              <a:cxnLst/>
              <a:rect r="r" b="b" t="t" l="l"/>
              <a:pathLst>
                <a:path h="1299784" w="1742546">
                  <a:moveTo>
                    <a:pt x="59677" y="0"/>
                  </a:moveTo>
                  <a:lnTo>
                    <a:pt x="1682868" y="0"/>
                  </a:lnTo>
                  <a:cubicBezTo>
                    <a:pt x="1715827" y="0"/>
                    <a:pt x="1742546" y="26718"/>
                    <a:pt x="1742546" y="59677"/>
                  </a:cubicBezTo>
                  <a:lnTo>
                    <a:pt x="1742546" y="1240107"/>
                  </a:lnTo>
                  <a:cubicBezTo>
                    <a:pt x="1742546" y="1273065"/>
                    <a:pt x="1715827" y="1299784"/>
                    <a:pt x="1682868" y="1299784"/>
                  </a:cubicBezTo>
                  <a:lnTo>
                    <a:pt x="59677" y="1299784"/>
                  </a:lnTo>
                  <a:cubicBezTo>
                    <a:pt x="26718" y="1299784"/>
                    <a:pt x="0" y="1273065"/>
                    <a:pt x="0" y="1240107"/>
                  </a:cubicBezTo>
                  <a:lnTo>
                    <a:pt x="0" y="59677"/>
                  </a:lnTo>
                  <a:cubicBezTo>
                    <a:pt x="0" y="26718"/>
                    <a:pt x="26718" y="0"/>
                    <a:pt x="59677" y="0"/>
                  </a:cubicBezTo>
                  <a:close/>
                </a:path>
              </a:pathLst>
            </a:custGeom>
            <a:solidFill>
              <a:srgbClr val="F1B90E"/>
            </a:solidFill>
          </p:spPr>
        </p:sp>
        <p:sp>
          <p:nvSpPr>
            <p:cNvPr name="TextBox 31" id="31"/>
            <p:cNvSpPr txBox="true"/>
            <p:nvPr/>
          </p:nvSpPr>
          <p:spPr>
            <a:xfrm>
              <a:off x="0" y="-66675"/>
              <a:ext cx="1742546" cy="1366459"/>
            </a:xfrm>
            <a:prstGeom prst="rect">
              <a:avLst/>
            </a:prstGeom>
          </p:spPr>
          <p:txBody>
            <a:bodyPr anchor="ctr" rtlCol="false" tIns="50800" lIns="50800" bIns="50800" rIns="50800"/>
            <a:lstStyle/>
            <a:p>
              <a:pPr algn="ctr">
                <a:lnSpc>
                  <a:spcPts val="3209"/>
                </a:lnSpc>
              </a:pPr>
            </a:p>
          </p:txBody>
        </p:sp>
      </p:grpSp>
      <p:sp>
        <p:nvSpPr>
          <p:cNvPr name="Freeform 32" id="32"/>
          <p:cNvSpPr/>
          <p:nvPr/>
        </p:nvSpPr>
        <p:spPr>
          <a:xfrm flipH="false" flipV="false" rot="0">
            <a:off x="2630805" y="3409058"/>
            <a:ext cx="4243270" cy="4163791"/>
          </a:xfrm>
          <a:custGeom>
            <a:avLst/>
            <a:gdLst/>
            <a:ahLst/>
            <a:cxnLst/>
            <a:rect r="r" b="b" t="t" l="l"/>
            <a:pathLst>
              <a:path h="4163791" w="4243270">
                <a:moveTo>
                  <a:pt x="0" y="0"/>
                </a:moveTo>
                <a:lnTo>
                  <a:pt x="4243270" y="0"/>
                </a:lnTo>
                <a:lnTo>
                  <a:pt x="4243270" y="4163791"/>
                </a:lnTo>
                <a:lnTo>
                  <a:pt x="0" y="4163791"/>
                </a:lnTo>
                <a:lnTo>
                  <a:pt x="0" y="0"/>
                </a:lnTo>
                <a:close/>
              </a:path>
            </a:pathLst>
          </a:custGeom>
          <a:blipFill>
            <a:blip r:embed="rId4"/>
            <a:stretch>
              <a:fillRect l="0" t="-32188" r="0" b="-20483"/>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8618455" y="4186368"/>
            <a:ext cx="8475022" cy="2408555"/>
          </a:xfrm>
          <a:prstGeom prst="rect">
            <a:avLst/>
          </a:prstGeom>
        </p:spPr>
        <p:txBody>
          <a:bodyPr anchor="t" rtlCol="false" tIns="0" lIns="0" bIns="0" rIns="0">
            <a:spAutoFit/>
          </a:bodyPr>
          <a:lstStyle/>
          <a:p>
            <a:pPr algn="just">
              <a:lnSpc>
                <a:spcPts val="3220"/>
              </a:lnSpc>
            </a:pPr>
            <a:r>
              <a:rPr lang="en-US" sz="2300" b="true">
                <a:solidFill>
                  <a:srgbClr val="372A28"/>
                </a:solidFill>
                <a:latin typeface="Arimo Bold"/>
                <a:ea typeface="Arimo Bold"/>
                <a:cs typeface="Arimo Bold"/>
                <a:sym typeface="Arimo Bold"/>
              </a:rPr>
              <a:t>General Security Habits</a:t>
            </a:r>
          </a:p>
          <a:p>
            <a:pPr algn="just">
              <a:lnSpc>
                <a:spcPts val="3220"/>
              </a:lnSpc>
            </a:pPr>
            <a:r>
              <a:rPr lang="en-US" sz="2300">
                <a:solidFill>
                  <a:srgbClr val="372A28"/>
                </a:solidFill>
                <a:latin typeface="Arimo"/>
                <a:ea typeface="Arimo"/>
                <a:cs typeface="Arimo"/>
                <a:sym typeface="Arimo"/>
              </a:rPr>
              <a:t>1. Maintain regular software updates</a:t>
            </a:r>
          </a:p>
          <a:p>
            <a:pPr algn="just">
              <a:lnSpc>
                <a:spcPts val="3220"/>
              </a:lnSpc>
            </a:pPr>
            <a:r>
              <a:rPr lang="en-US" sz="2300">
                <a:solidFill>
                  <a:srgbClr val="372A28"/>
                </a:solidFill>
                <a:latin typeface="Arimo"/>
                <a:ea typeface="Arimo"/>
                <a:cs typeface="Arimo"/>
                <a:sym typeface="Arimo"/>
              </a:rPr>
              <a:t>2. Back up important data regularly</a:t>
            </a:r>
          </a:p>
          <a:p>
            <a:pPr algn="just">
              <a:lnSpc>
                <a:spcPts val="3220"/>
              </a:lnSpc>
            </a:pPr>
            <a:r>
              <a:rPr lang="en-US" sz="2300">
                <a:solidFill>
                  <a:srgbClr val="372A28"/>
                </a:solidFill>
                <a:latin typeface="Arimo"/>
                <a:ea typeface="Arimo"/>
                <a:cs typeface="Arimo"/>
                <a:sym typeface="Arimo"/>
              </a:rPr>
              <a:t>3. Use security features like spam filters and antivirus software</a:t>
            </a:r>
          </a:p>
          <a:p>
            <a:pPr algn="just">
              <a:lnSpc>
                <a:spcPts val="3220"/>
              </a:lnSpc>
            </a:pPr>
            <a:r>
              <a:rPr lang="en-US" sz="2300">
                <a:solidFill>
                  <a:srgbClr val="372A28"/>
                </a:solidFill>
                <a:latin typeface="Arimo"/>
                <a:ea typeface="Arimo"/>
                <a:cs typeface="Arimo"/>
                <a:sym typeface="Arimo"/>
              </a:rPr>
              <a:t>4. Trust your instincts - if something seems suspicious, it probably is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355170">
            <a:off x="16314819" y="364448"/>
            <a:ext cx="3946362" cy="2101438"/>
          </a:xfrm>
          <a:custGeom>
            <a:avLst/>
            <a:gdLst/>
            <a:ahLst/>
            <a:cxnLst/>
            <a:rect r="r" b="b" t="t" l="l"/>
            <a:pathLst>
              <a:path h="2101438" w="3946362">
                <a:moveTo>
                  <a:pt x="0" y="0"/>
                </a:moveTo>
                <a:lnTo>
                  <a:pt x="3946362" y="0"/>
                </a:lnTo>
                <a:lnTo>
                  <a:pt x="3946362" y="2101439"/>
                </a:lnTo>
                <a:lnTo>
                  <a:pt x="0" y="21014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9355170">
            <a:off x="-1357444" y="7718739"/>
            <a:ext cx="3946362" cy="2101438"/>
          </a:xfrm>
          <a:custGeom>
            <a:avLst/>
            <a:gdLst/>
            <a:ahLst/>
            <a:cxnLst/>
            <a:rect r="r" b="b" t="t" l="l"/>
            <a:pathLst>
              <a:path h="2101438" w="3946362">
                <a:moveTo>
                  <a:pt x="0" y="0"/>
                </a:moveTo>
                <a:lnTo>
                  <a:pt x="3946363" y="0"/>
                </a:lnTo>
                <a:lnTo>
                  <a:pt x="3946363"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854245" y="1015810"/>
            <a:ext cx="16816480" cy="8831091"/>
            <a:chOff x="0" y="0"/>
            <a:chExt cx="1885369" cy="990092"/>
          </a:xfrm>
        </p:grpSpPr>
        <p:sp>
          <p:nvSpPr>
            <p:cNvPr name="Freeform 5" id="5"/>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6" id="6"/>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7" id="7"/>
          <p:cNvGrpSpPr/>
          <p:nvPr/>
        </p:nvGrpSpPr>
        <p:grpSpPr>
          <a:xfrm rot="0">
            <a:off x="615738" y="585971"/>
            <a:ext cx="17293494" cy="9115059"/>
            <a:chOff x="0" y="0"/>
            <a:chExt cx="1938850" cy="1021929"/>
          </a:xfrm>
        </p:grpSpPr>
        <p:sp>
          <p:nvSpPr>
            <p:cNvPr name="Freeform 8" id="8"/>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9" id="9"/>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0">
            <a:off x="1260777" y="1015810"/>
            <a:ext cx="329975" cy="32997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3" id="13"/>
          <p:cNvGrpSpPr/>
          <p:nvPr/>
        </p:nvGrpSpPr>
        <p:grpSpPr>
          <a:xfrm rot="0">
            <a:off x="1761714" y="1015810"/>
            <a:ext cx="329975" cy="3299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6" id="16"/>
          <p:cNvGrpSpPr/>
          <p:nvPr/>
        </p:nvGrpSpPr>
        <p:grpSpPr>
          <a:xfrm rot="0">
            <a:off x="2262650"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19" id="19"/>
          <p:cNvSpPr/>
          <p:nvPr/>
        </p:nvSpPr>
        <p:spPr>
          <a:xfrm>
            <a:off x="567522" y="1702697"/>
            <a:ext cx="17286253" cy="0"/>
          </a:xfrm>
          <a:prstGeom prst="line">
            <a:avLst/>
          </a:prstGeom>
          <a:ln cap="flat" w="38100">
            <a:solidFill>
              <a:srgbClr val="B0852A"/>
            </a:solidFill>
            <a:prstDash val="solid"/>
            <a:headEnd type="none" len="sm" w="sm"/>
            <a:tailEnd type="none" len="sm" w="sm"/>
          </a:ln>
        </p:spPr>
      </p:sp>
      <p:grpSp>
        <p:nvGrpSpPr>
          <p:cNvPr name="Group 20" id="20"/>
          <p:cNvGrpSpPr/>
          <p:nvPr/>
        </p:nvGrpSpPr>
        <p:grpSpPr>
          <a:xfrm rot="0">
            <a:off x="16771462" y="8614270"/>
            <a:ext cx="644030" cy="679043"/>
            <a:chOff x="0" y="0"/>
            <a:chExt cx="812800" cy="856988"/>
          </a:xfrm>
        </p:grpSpPr>
        <p:sp>
          <p:nvSpPr>
            <p:cNvPr name="Freeform 21" id="21"/>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2" id="22"/>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13</a:t>
              </a:r>
            </a:p>
          </p:txBody>
        </p:sp>
      </p:grpSp>
      <p:grpSp>
        <p:nvGrpSpPr>
          <p:cNvPr name="Group 23" id="23"/>
          <p:cNvGrpSpPr/>
          <p:nvPr/>
        </p:nvGrpSpPr>
        <p:grpSpPr>
          <a:xfrm rot="0">
            <a:off x="9588638" y="2371142"/>
            <a:ext cx="7670662" cy="5975473"/>
            <a:chOff x="0" y="0"/>
            <a:chExt cx="2532360" cy="1972717"/>
          </a:xfrm>
        </p:grpSpPr>
        <p:sp>
          <p:nvSpPr>
            <p:cNvPr name="Freeform 24" id="24"/>
            <p:cNvSpPr/>
            <p:nvPr/>
          </p:nvSpPr>
          <p:spPr>
            <a:xfrm flipH="false" flipV="false" rot="0">
              <a:off x="0" y="0"/>
              <a:ext cx="2532360" cy="1972717"/>
            </a:xfrm>
            <a:custGeom>
              <a:avLst/>
              <a:gdLst/>
              <a:ahLst/>
              <a:cxnLst/>
              <a:rect r="r" b="b" t="t" l="l"/>
              <a:pathLst>
                <a:path h="1972717" w="2532360">
                  <a:moveTo>
                    <a:pt x="0" y="0"/>
                  </a:moveTo>
                  <a:lnTo>
                    <a:pt x="2532360" y="0"/>
                  </a:lnTo>
                  <a:lnTo>
                    <a:pt x="2532360" y="1972717"/>
                  </a:lnTo>
                  <a:lnTo>
                    <a:pt x="0" y="1972717"/>
                  </a:lnTo>
                  <a:close/>
                </a:path>
              </a:pathLst>
            </a:custGeom>
            <a:solidFill>
              <a:srgbClr val="211614"/>
            </a:solidFill>
          </p:spPr>
        </p:sp>
        <p:sp>
          <p:nvSpPr>
            <p:cNvPr name="TextBox 25" id="25"/>
            <p:cNvSpPr txBox="true"/>
            <p:nvPr/>
          </p:nvSpPr>
          <p:spPr>
            <a:xfrm>
              <a:off x="0" y="-47625"/>
              <a:ext cx="2532360" cy="2020342"/>
            </a:xfrm>
            <a:prstGeom prst="rect">
              <a:avLst/>
            </a:prstGeom>
          </p:spPr>
          <p:txBody>
            <a:bodyPr anchor="ctr" rtlCol="false" tIns="46083" lIns="46083" bIns="46083" rIns="46083"/>
            <a:lstStyle/>
            <a:p>
              <a:pPr algn="ctr">
                <a:lnSpc>
                  <a:spcPts val="2333"/>
                </a:lnSpc>
              </a:pPr>
            </a:p>
          </p:txBody>
        </p:sp>
      </p:grpSp>
      <p:grpSp>
        <p:nvGrpSpPr>
          <p:cNvPr name="Group 26" id="26"/>
          <p:cNvGrpSpPr/>
          <p:nvPr/>
        </p:nvGrpSpPr>
        <p:grpSpPr>
          <a:xfrm rot="0">
            <a:off x="9415787" y="2227731"/>
            <a:ext cx="7677690" cy="5982768"/>
            <a:chOff x="0" y="0"/>
            <a:chExt cx="10236921" cy="7977023"/>
          </a:xfrm>
        </p:grpSpPr>
        <p:pic>
          <p:nvPicPr>
            <p:cNvPr name="Picture 27" id="27"/>
            <p:cNvPicPr>
              <a:picLocks noChangeAspect="true"/>
            </p:cNvPicPr>
            <p:nvPr/>
          </p:nvPicPr>
          <p:blipFill>
            <a:blip r:embed="rId4"/>
            <a:srcRect l="3881" t="0" r="3881" b="0"/>
            <a:stretch>
              <a:fillRect/>
            </a:stretch>
          </p:blipFill>
          <p:spPr>
            <a:xfrm flipH="false" flipV="false">
              <a:off x="0" y="0"/>
              <a:ext cx="10236921" cy="7977023"/>
            </a:xfrm>
            <a:prstGeom prst="rect">
              <a:avLst/>
            </a:prstGeom>
          </p:spPr>
        </p:pic>
      </p:grpSp>
      <p:sp>
        <p:nvSpPr>
          <p:cNvPr name="TextBox 28" id="28"/>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29" id="29"/>
          <p:cNvSpPr txBox="true"/>
          <p:nvPr/>
        </p:nvSpPr>
        <p:spPr>
          <a:xfrm rot="0">
            <a:off x="1425765" y="3609978"/>
            <a:ext cx="7443165" cy="1219180"/>
          </a:xfrm>
          <a:prstGeom prst="rect">
            <a:avLst/>
          </a:prstGeom>
        </p:spPr>
        <p:txBody>
          <a:bodyPr anchor="t" rtlCol="false" tIns="0" lIns="0" bIns="0" rIns="0">
            <a:spAutoFit/>
          </a:bodyPr>
          <a:lstStyle/>
          <a:p>
            <a:pPr algn="l">
              <a:lnSpc>
                <a:spcPts val="8926"/>
              </a:lnSpc>
              <a:spcBef>
                <a:spcPct val="0"/>
              </a:spcBef>
            </a:pPr>
            <a:r>
              <a:rPr lang="en-US" sz="6375">
                <a:solidFill>
                  <a:srgbClr val="372A28"/>
                </a:solidFill>
                <a:latin typeface="Cheddar"/>
                <a:ea typeface="Cheddar"/>
                <a:cs typeface="Cheddar"/>
                <a:sym typeface="Cheddar"/>
              </a:rPr>
              <a:t>PRIVACY SETTINGS</a:t>
            </a:r>
          </a:p>
        </p:txBody>
      </p:sp>
      <p:sp>
        <p:nvSpPr>
          <p:cNvPr name="TextBox 30" id="30"/>
          <p:cNvSpPr txBox="true"/>
          <p:nvPr/>
        </p:nvSpPr>
        <p:spPr>
          <a:xfrm rot="0">
            <a:off x="1425765" y="5029183"/>
            <a:ext cx="6972531" cy="1208405"/>
          </a:xfrm>
          <a:prstGeom prst="rect">
            <a:avLst/>
          </a:prstGeom>
        </p:spPr>
        <p:txBody>
          <a:bodyPr anchor="t" rtlCol="false" tIns="0" lIns="0" bIns="0" rIns="0">
            <a:spAutoFit/>
          </a:bodyPr>
          <a:lstStyle/>
          <a:p>
            <a:pPr algn="l">
              <a:lnSpc>
                <a:spcPts val="3220"/>
              </a:lnSpc>
            </a:pPr>
            <a:r>
              <a:rPr lang="en-US" sz="2300">
                <a:solidFill>
                  <a:srgbClr val="372A28"/>
                </a:solidFill>
                <a:latin typeface="Arimo"/>
                <a:ea typeface="Arimo"/>
                <a:cs typeface="Arimo"/>
                <a:sym typeface="Arimo"/>
              </a:rPr>
              <a:t>Check your privacy settings on social media and other online accounts. Make sure you're only sharing information with people you trust.</a:t>
            </a:r>
          </a:p>
        </p:txBody>
      </p:sp>
      <p:sp>
        <p:nvSpPr>
          <p:cNvPr name="Freeform 31" id="31"/>
          <p:cNvSpPr/>
          <p:nvPr/>
        </p:nvSpPr>
        <p:spPr>
          <a:xfrm flipH="false" flipV="false" rot="0">
            <a:off x="7854486" y="8936285"/>
            <a:ext cx="2579028" cy="2579028"/>
          </a:xfrm>
          <a:custGeom>
            <a:avLst/>
            <a:gdLst/>
            <a:ahLst/>
            <a:cxnLst/>
            <a:rect r="r" b="b" t="t" l="l"/>
            <a:pathLst>
              <a:path h="2579028" w="2579028">
                <a:moveTo>
                  <a:pt x="0" y="0"/>
                </a:moveTo>
                <a:lnTo>
                  <a:pt x="2579028" y="0"/>
                </a:lnTo>
                <a:lnTo>
                  <a:pt x="2579028" y="2579028"/>
                </a:lnTo>
                <a:lnTo>
                  <a:pt x="0" y="25790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355170">
            <a:off x="16314819" y="364448"/>
            <a:ext cx="3946362" cy="2101438"/>
          </a:xfrm>
          <a:custGeom>
            <a:avLst/>
            <a:gdLst/>
            <a:ahLst/>
            <a:cxnLst/>
            <a:rect r="r" b="b" t="t" l="l"/>
            <a:pathLst>
              <a:path h="2101438" w="3946362">
                <a:moveTo>
                  <a:pt x="0" y="0"/>
                </a:moveTo>
                <a:lnTo>
                  <a:pt x="3946362" y="0"/>
                </a:lnTo>
                <a:lnTo>
                  <a:pt x="3946362" y="2101439"/>
                </a:lnTo>
                <a:lnTo>
                  <a:pt x="0" y="21014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9355170">
            <a:off x="-1357444" y="7718739"/>
            <a:ext cx="3946362" cy="2101438"/>
          </a:xfrm>
          <a:custGeom>
            <a:avLst/>
            <a:gdLst/>
            <a:ahLst/>
            <a:cxnLst/>
            <a:rect r="r" b="b" t="t" l="l"/>
            <a:pathLst>
              <a:path h="2101438" w="3946362">
                <a:moveTo>
                  <a:pt x="0" y="0"/>
                </a:moveTo>
                <a:lnTo>
                  <a:pt x="3946363" y="0"/>
                </a:lnTo>
                <a:lnTo>
                  <a:pt x="3946363"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854245" y="1015810"/>
            <a:ext cx="16816480" cy="8831091"/>
            <a:chOff x="0" y="0"/>
            <a:chExt cx="1885369" cy="990092"/>
          </a:xfrm>
        </p:grpSpPr>
        <p:sp>
          <p:nvSpPr>
            <p:cNvPr name="Freeform 5" id="5"/>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6" id="6"/>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7" id="7"/>
          <p:cNvGrpSpPr/>
          <p:nvPr/>
        </p:nvGrpSpPr>
        <p:grpSpPr>
          <a:xfrm rot="0">
            <a:off x="615738" y="585971"/>
            <a:ext cx="17293494" cy="9115059"/>
            <a:chOff x="0" y="0"/>
            <a:chExt cx="1938850" cy="1021929"/>
          </a:xfrm>
        </p:grpSpPr>
        <p:sp>
          <p:nvSpPr>
            <p:cNvPr name="Freeform 8" id="8"/>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9" id="9"/>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0">
            <a:off x="1260777" y="1015810"/>
            <a:ext cx="329975" cy="32997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3" id="13"/>
          <p:cNvGrpSpPr/>
          <p:nvPr/>
        </p:nvGrpSpPr>
        <p:grpSpPr>
          <a:xfrm rot="0">
            <a:off x="1761714" y="1015810"/>
            <a:ext cx="329975" cy="3299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6" id="16"/>
          <p:cNvGrpSpPr/>
          <p:nvPr/>
        </p:nvGrpSpPr>
        <p:grpSpPr>
          <a:xfrm rot="0">
            <a:off x="2262650"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19" id="19"/>
          <p:cNvSpPr/>
          <p:nvPr/>
        </p:nvSpPr>
        <p:spPr>
          <a:xfrm>
            <a:off x="567522" y="1702697"/>
            <a:ext cx="17286253" cy="0"/>
          </a:xfrm>
          <a:prstGeom prst="line">
            <a:avLst/>
          </a:prstGeom>
          <a:ln cap="flat" w="38100">
            <a:solidFill>
              <a:srgbClr val="B0852A"/>
            </a:solidFill>
            <a:prstDash val="solid"/>
            <a:headEnd type="none" len="sm" w="sm"/>
            <a:tailEnd type="none" len="sm" w="sm"/>
          </a:ln>
        </p:spPr>
      </p:sp>
      <p:grpSp>
        <p:nvGrpSpPr>
          <p:cNvPr name="Group 20" id="20"/>
          <p:cNvGrpSpPr/>
          <p:nvPr/>
        </p:nvGrpSpPr>
        <p:grpSpPr>
          <a:xfrm rot="0">
            <a:off x="16771462" y="8614270"/>
            <a:ext cx="644030" cy="679043"/>
            <a:chOff x="0" y="0"/>
            <a:chExt cx="812800" cy="856988"/>
          </a:xfrm>
        </p:grpSpPr>
        <p:sp>
          <p:nvSpPr>
            <p:cNvPr name="Freeform 21" id="21"/>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2" id="22"/>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14</a:t>
              </a:r>
            </a:p>
          </p:txBody>
        </p:sp>
      </p:grpSp>
      <p:grpSp>
        <p:nvGrpSpPr>
          <p:cNvPr name="Group 23" id="23"/>
          <p:cNvGrpSpPr/>
          <p:nvPr/>
        </p:nvGrpSpPr>
        <p:grpSpPr>
          <a:xfrm rot="0">
            <a:off x="10019450" y="2968548"/>
            <a:ext cx="7239850" cy="5378066"/>
            <a:chOff x="0" y="0"/>
            <a:chExt cx="2390133" cy="1775492"/>
          </a:xfrm>
        </p:grpSpPr>
        <p:sp>
          <p:nvSpPr>
            <p:cNvPr name="Freeform 24" id="24"/>
            <p:cNvSpPr/>
            <p:nvPr/>
          </p:nvSpPr>
          <p:spPr>
            <a:xfrm flipH="false" flipV="false" rot="0">
              <a:off x="0" y="0"/>
              <a:ext cx="2390133" cy="1775492"/>
            </a:xfrm>
            <a:custGeom>
              <a:avLst/>
              <a:gdLst/>
              <a:ahLst/>
              <a:cxnLst/>
              <a:rect r="r" b="b" t="t" l="l"/>
              <a:pathLst>
                <a:path h="1775492" w="2390133">
                  <a:moveTo>
                    <a:pt x="0" y="0"/>
                  </a:moveTo>
                  <a:lnTo>
                    <a:pt x="2390133" y="0"/>
                  </a:lnTo>
                  <a:lnTo>
                    <a:pt x="2390133" y="1775492"/>
                  </a:lnTo>
                  <a:lnTo>
                    <a:pt x="0" y="1775492"/>
                  </a:lnTo>
                  <a:close/>
                </a:path>
              </a:pathLst>
            </a:custGeom>
            <a:solidFill>
              <a:srgbClr val="211614"/>
            </a:solidFill>
          </p:spPr>
        </p:sp>
        <p:sp>
          <p:nvSpPr>
            <p:cNvPr name="TextBox 25" id="25"/>
            <p:cNvSpPr txBox="true"/>
            <p:nvPr/>
          </p:nvSpPr>
          <p:spPr>
            <a:xfrm>
              <a:off x="0" y="-47625"/>
              <a:ext cx="2390133" cy="1823117"/>
            </a:xfrm>
            <a:prstGeom prst="rect">
              <a:avLst/>
            </a:prstGeom>
          </p:spPr>
          <p:txBody>
            <a:bodyPr anchor="ctr" rtlCol="false" tIns="46083" lIns="46083" bIns="46083" rIns="46083"/>
            <a:lstStyle/>
            <a:p>
              <a:pPr algn="ctr">
                <a:lnSpc>
                  <a:spcPts val="2333"/>
                </a:lnSpc>
              </a:pPr>
            </a:p>
          </p:txBody>
        </p:sp>
      </p:grpSp>
      <p:grpSp>
        <p:nvGrpSpPr>
          <p:cNvPr name="Group 26" id="26"/>
          <p:cNvGrpSpPr/>
          <p:nvPr/>
        </p:nvGrpSpPr>
        <p:grpSpPr>
          <a:xfrm rot="0">
            <a:off x="9903491" y="2766024"/>
            <a:ext cx="7189986" cy="5444474"/>
            <a:chOff x="0" y="0"/>
            <a:chExt cx="9586649" cy="7259299"/>
          </a:xfrm>
        </p:grpSpPr>
        <p:pic>
          <p:nvPicPr>
            <p:cNvPr name="Picture 27" id="27"/>
            <p:cNvPicPr>
              <a:picLocks noChangeAspect="true"/>
            </p:cNvPicPr>
            <p:nvPr/>
          </p:nvPicPr>
          <p:blipFill>
            <a:blip r:embed="rId4"/>
            <a:srcRect l="477" t="0" r="477" b="0"/>
            <a:stretch>
              <a:fillRect/>
            </a:stretch>
          </p:blipFill>
          <p:spPr>
            <a:xfrm flipH="false" flipV="false">
              <a:off x="0" y="0"/>
              <a:ext cx="9586649" cy="7259299"/>
            </a:xfrm>
            <a:prstGeom prst="rect">
              <a:avLst/>
            </a:prstGeom>
          </p:spPr>
        </p:pic>
      </p:grpSp>
      <p:sp>
        <p:nvSpPr>
          <p:cNvPr name="TextBox 28" id="28"/>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29" id="29"/>
          <p:cNvSpPr txBox="true"/>
          <p:nvPr/>
        </p:nvSpPr>
        <p:spPr>
          <a:xfrm rot="0">
            <a:off x="1260777" y="2544736"/>
            <a:ext cx="7825035" cy="6409055"/>
          </a:xfrm>
          <a:prstGeom prst="rect">
            <a:avLst/>
          </a:prstGeom>
        </p:spPr>
        <p:txBody>
          <a:bodyPr anchor="t" rtlCol="false" tIns="0" lIns="0" bIns="0" rIns="0">
            <a:spAutoFit/>
          </a:bodyPr>
          <a:lstStyle/>
          <a:p>
            <a:pPr algn="just">
              <a:lnSpc>
                <a:spcPts val="3220"/>
              </a:lnSpc>
            </a:pPr>
            <a:r>
              <a:rPr lang="en-US" sz="2300" b="true">
                <a:solidFill>
                  <a:srgbClr val="372A28"/>
                </a:solidFill>
                <a:latin typeface="Arimo Bold"/>
                <a:ea typeface="Arimo Bold"/>
                <a:cs typeface="Arimo Bold"/>
                <a:sym typeface="Arimo Bold"/>
              </a:rPr>
              <a:t>1. Don't Panic or Rush</a:t>
            </a:r>
          </a:p>
          <a:p>
            <a:pPr algn="just">
              <a:lnSpc>
                <a:spcPts val="3220"/>
              </a:lnSpc>
            </a:pPr>
            <a:r>
              <a:rPr lang="en-US" sz="2300">
                <a:solidFill>
                  <a:srgbClr val="372A28"/>
                </a:solidFill>
                <a:latin typeface="Arimo"/>
                <a:ea typeface="Arimo"/>
                <a:cs typeface="Arimo"/>
                <a:sym typeface="Arimo"/>
              </a:rPr>
              <a:t>Take time to verify requests through alternate channels</a:t>
            </a:r>
          </a:p>
          <a:p>
            <a:pPr algn="just">
              <a:lnSpc>
                <a:spcPts val="3220"/>
              </a:lnSpc>
            </a:pPr>
            <a:r>
              <a:rPr lang="en-US" sz="2300">
                <a:solidFill>
                  <a:srgbClr val="372A28"/>
                </a:solidFill>
                <a:latin typeface="Arimo"/>
                <a:ea typeface="Arimo"/>
                <a:cs typeface="Arimo"/>
                <a:sym typeface="Arimo"/>
              </a:rPr>
              <a:t>Remember that legitimate organizations won't pressure you for immediate action</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2. Report the Incident</a:t>
            </a:r>
          </a:p>
          <a:p>
            <a:pPr algn="just">
              <a:lnSpc>
                <a:spcPts val="3220"/>
              </a:lnSpc>
            </a:pPr>
            <a:r>
              <a:rPr lang="en-US" sz="2300">
                <a:solidFill>
                  <a:srgbClr val="372A28"/>
                </a:solidFill>
                <a:latin typeface="Arimo"/>
                <a:ea typeface="Arimo"/>
                <a:cs typeface="Arimo"/>
                <a:sym typeface="Arimo"/>
              </a:rPr>
              <a:t>Forward suspicious emails to your IT security team</a:t>
            </a:r>
          </a:p>
          <a:p>
            <a:pPr algn="just">
              <a:lnSpc>
                <a:spcPts val="3220"/>
              </a:lnSpc>
            </a:pPr>
            <a:r>
              <a:rPr lang="en-US" sz="2300">
                <a:solidFill>
                  <a:srgbClr val="372A28"/>
                </a:solidFill>
                <a:latin typeface="Arimo"/>
                <a:ea typeface="Arimo"/>
                <a:cs typeface="Arimo"/>
                <a:sym typeface="Arimo"/>
              </a:rPr>
              <a:t>Report phishing attempts to relevant authorities</a:t>
            </a:r>
          </a:p>
          <a:p>
            <a:pPr algn="just">
              <a:lnSpc>
                <a:spcPts val="3220"/>
              </a:lnSpc>
            </a:pPr>
            <a:r>
              <a:rPr lang="en-US" sz="2300">
                <a:solidFill>
                  <a:srgbClr val="372A28"/>
                </a:solidFill>
                <a:latin typeface="Arimo"/>
                <a:ea typeface="Arimo"/>
                <a:cs typeface="Arimo"/>
                <a:sym typeface="Arimo"/>
              </a:rPr>
              <a:t>Document the incident for future reference</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3. If You've Been Compromised</a:t>
            </a:r>
          </a:p>
          <a:p>
            <a:pPr algn="just">
              <a:lnSpc>
                <a:spcPts val="3220"/>
              </a:lnSpc>
            </a:pPr>
            <a:r>
              <a:rPr lang="en-US" sz="2300">
                <a:solidFill>
                  <a:srgbClr val="372A28"/>
                </a:solidFill>
                <a:latin typeface="Arimo"/>
                <a:ea typeface="Arimo"/>
                <a:cs typeface="Arimo"/>
                <a:sym typeface="Arimo"/>
              </a:rPr>
              <a:t>Change passwords immediately</a:t>
            </a:r>
          </a:p>
          <a:p>
            <a:pPr algn="just">
              <a:lnSpc>
                <a:spcPts val="3220"/>
              </a:lnSpc>
            </a:pPr>
            <a:r>
              <a:rPr lang="en-US" sz="2300">
                <a:solidFill>
                  <a:srgbClr val="372A28"/>
                </a:solidFill>
                <a:latin typeface="Arimo"/>
                <a:ea typeface="Arimo"/>
                <a:cs typeface="Arimo"/>
                <a:sym typeface="Arimo"/>
              </a:rPr>
              <a:t>Contact your bank or credit card company if financial information was exposed</a:t>
            </a:r>
          </a:p>
          <a:p>
            <a:pPr algn="just">
              <a:lnSpc>
                <a:spcPts val="3220"/>
              </a:lnSpc>
            </a:pPr>
            <a:r>
              <a:rPr lang="en-US" sz="2300">
                <a:solidFill>
                  <a:srgbClr val="372A28"/>
                </a:solidFill>
                <a:latin typeface="Arimo"/>
                <a:ea typeface="Arimo"/>
                <a:cs typeface="Arimo"/>
                <a:sym typeface="Arimo"/>
              </a:rPr>
              <a:t>Monitor accounts for suspicious activity</a:t>
            </a:r>
          </a:p>
          <a:p>
            <a:pPr algn="just">
              <a:lnSpc>
                <a:spcPts val="3220"/>
              </a:lnSpc>
            </a:pPr>
            <a:r>
              <a:rPr lang="en-US" sz="2300">
                <a:solidFill>
                  <a:srgbClr val="372A28"/>
                </a:solidFill>
                <a:latin typeface="Arimo"/>
                <a:ea typeface="Arimo"/>
                <a:cs typeface="Arimo"/>
                <a:sym typeface="Arimo"/>
              </a:rPr>
              <a:t>Consider credit monitoring services</a:t>
            </a:r>
          </a:p>
        </p:txBody>
      </p:sp>
      <p:sp>
        <p:nvSpPr>
          <p:cNvPr name="TextBox 30" id="30"/>
          <p:cNvSpPr txBox="true"/>
          <p:nvPr/>
        </p:nvSpPr>
        <p:spPr>
          <a:xfrm rot="0">
            <a:off x="1028700" y="1554136"/>
            <a:ext cx="9924402" cy="1057275"/>
          </a:xfrm>
          <a:prstGeom prst="rect">
            <a:avLst/>
          </a:prstGeom>
        </p:spPr>
        <p:txBody>
          <a:bodyPr anchor="t" rtlCol="false" tIns="0" lIns="0" bIns="0" rIns="0">
            <a:spAutoFit/>
          </a:bodyPr>
          <a:lstStyle/>
          <a:p>
            <a:pPr algn="ctr">
              <a:lnSpc>
                <a:spcPts val="8400"/>
              </a:lnSpc>
              <a:spcBef>
                <a:spcPct val="0"/>
              </a:spcBef>
            </a:pPr>
            <a:r>
              <a:rPr lang="en-US" sz="6000">
                <a:solidFill>
                  <a:srgbClr val="372A28"/>
                </a:solidFill>
                <a:latin typeface="Arimo"/>
                <a:ea typeface="Arimo"/>
                <a:cs typeface="Arimo"/>
                <a:sym typeface="Arimo"/>
              </a:rPr>
              <a:t>SUSPECTING PHISHING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89469" y="-84267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587610">
            <a:off x="13841959" y="92362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700000">
            <a:off x="280497" y="9310701"/>
            <a:ext cx="703419" cy="615492"/>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2977118">
            <a:off x="17403368" y="333311"/>
            <a:ext cx="703419" cy="70341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0" id="10"/>
          <p:cNvGrpSpPr/>
          <p:nvPr/>
        </p:nvGrpSpPr>
        <p:grpSpPr>
          <a:xfrm rot="0">
            <a:off x="854245" y="1015810"/>
            <a:ext cx="16816480" cy="8831091"/>
            <a:chOff x="0" y="0"/>
            <a:chExt cx="1885369" cy="990092"/>
          </a:xfrm>
        </p:grpSpPr>
        <p:sp>
          <p:nvSpPr>
            <p:cNvPr name="Freeform 11" id="11"/>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12" id="12"/>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15</a:t>
              </a:r>
            </a:p>
          </p:txBody>
        </p:sp>
      </p:grpSp>
      <p:grpSp>
        <p:nvGrpSpPr>
          <p:cNvPr name="Group 29" id="29"/>
          <p:cNvGrpSpPr/>
          <p:nvPr/>
        </p:nvGrpSpPr>
        <p:grpSpPr>
          <a:xfrm rot="0">
            <a:off x="1425765" y="3342957"/>
            <a:ext cx="5919705" cy="4073470"/>
            <a:chOff x="0" y="0"/>
            <a:chExt cx="1559099" cy="1072848"/>
          </a:xfrm>
        </p:grpSpPr>
        <p:sp>
          <p:nvSpPr>
            <p:cNvPr name="Freeform 30" id="30"/>
            <p:cNvSpPr/>
            <p:nvPr/>
          </p:nvSpPr>
          <p:spPr>
            <a:xfrm flipH="false" flipV="false" rot="0">
              <a:off x="0" y="0"/>
              <a:ext cx="1559099" cy="1072848"/>
            </a:xfrm>
            <a:custGeom>
              <a:avLst/>
              <a:gdLst/>
              <a:ahLst/>
              <a:cxnLst/>
              <a:rect r="r" b="b" t="t" l="l"/>
              <a:pathLst>
                <a:path h="1072848" w="1559099">
                  <a:moveTo>
                    <a:pt x="0" y="0"/>
                  </a:moveTo>
                  <a:lnTo>
                    <a:pt x="1559099" y="0"/>
                  </a:lnTo>
                  <a:lnTo>
                    <a:pt x="1559099" y="1072848"/>
                  </a:lnTo>
                  <a:lnTo>
                    <a:pt x="0" y="1072848"/>
                  </a:lnTo>
                  <a:close/>
                </a:path>
              </a:pathLst>
            </a:custGeom>
            <a:solidFill>
              <a:srgbClr val="372A28"/>
            </a:solidFill>
          </p:spPr>
        </p:sp>
        <p:sp>
          <p:nvSpPr>
            <p:cNvPr name="TextBox 31" id="31"/>
            <p:cNvSpPr txBox="true"/>
            <p:nvPr/>
          </p:nvSpPr>
          <p:spPr>
            <a:xfrm>
              <a:off x="0" y="-66675"/>
              <a:ext cx="1559099" cy="1139523"/>
            </a:xfrm>
            <a:prstGeom prst="rect">
              <a:avLst/>
            </a:prstGeom>
          </p:spPr>
          <p:txBody>
            <a:bodyPr anchor="ctr" rtlCol="false" tIns="50800" lIns="50800" bIns="50800" rIns="50800"/>
            <a:lstStyle/>
            <a:p>
              <a:pPr algn="ctr">
                <a:lnSpc>
                  <a:spcPts val="3209"/>
                </a:lnSpc>
              </a:pPr>
            </a:p>
          </p:txBody>
        </p:sp>
      </p:grpSp>
      <p:sp>
        <p:nvSpPr>
          <p:cNvPr name="Freeform 32" id="32"/>
          <p:cNvSpPr/>
          <p:nvPr/>
        </p:nvSpPr>
        <p:spPr>
          <a:xfrm flipH="false" flipV="false" rot="0">
            <a:off x="1549844" y="3474347"/>
            <a:ext cx="6061193" cy="4005961"/>
          </a:xfrm>
          <a:custGeom>
            <a:avLst/>
            <a:gdLst/>
            <a:ahLst/>
            <a:cxnLst/>
            <a:rect r="r" b="b" t="t" l="l"/>
            <a:pathLst>
              <a:path h="4005961" w="6061193">
                <a:moveTo>
                  <a:pt x="0" y="0"/>
                </a:moveTo>
                <a:lnTo>
                  <a:pt x="6061193" y="0"/>
                </a:lnTo>
                <a:lnTo>
                  <a:pt x="6061193" y="4005961"/>
                </a:lnTo>
                <a:lnTo>
                  <a:pt x="0" y="4005961"/>
                </a:lnTo>
                <a:lnTo>
                  <a:pt x="0" y="0"/>
                </a:lnTo>
                <a:close/>
              </a:path>
            </a:pathLst>
          </a:custGeom>
          <a:blipFill>
            <a:blip r:embed="rId4"/>
            <a:stretch>
              <a:fillRect l="0" t="0" r="0" b="0"/>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7961350" y="3407672"/>
            <a:ext cx="8475022" cy="4008755"/>
          </a:xfrm>
          <a:prstGeom prst="rect">
            <a:avLst/>
          </a:prstGeom>
        </p:spPr>
        <p:txBody>
          <a:bodyPr anchor="t" rtlCol="false" tIns="0" lIns="0" bIns="0" rIns="0">
            <a:spAutoFit/>
          </a:bodyPr>
          <a:lstStyle/>
          <a:p>
            <a:pPr algn="just">
              <a:lnSpc>
                <a:spcPts val="3220"/>
              </a:lnSpc>
            </a:pPr>
            <a:r>
              <a:rPr lang="en-US" sz="2300" b="true">
                <a:solidFill>
                  <a:srgbClr val="372A28"/>
                </a:solidFill>
                <a:latin typeface="Arimo Bold"/>
                <a:ea typeface="Arimo Bold"/>
                <a:cs typeface="Arimo Bold"/>
                <a:sym typeface="Arimo Bold"/>
              </a:rPr>
              <a:t>Netflix Account Verification</a:t>
            </a:r>
          </a:p>
          <a:p>
            <a:pPr algn="just">
              <a:lnSpc>
                <a:spcPts val="3220"/>
              </a:lnSpc>
            </a:pPr>
            <a:r>
              <a:rPr lang="en-US" sz="2300">
                <a:solidFill>
                  <a:srgbClr val="372A28"/>
                </a:solidFill>
                <a:latin typeface="Arimo"/>
                <a:ea typeface="Arimo"/>
                <a:cs typeface="Arimo"/>
                <a:sym typeface="Arimo"/>
              </a:rPr>
              <a:t>Phishing Email:</a:t>
            </a:r>
          </a:p>
          <a:p>
            <a:pPr algn="just">
              <a:lnSpc>
                <a:spcPts val="3220"/>
              </a:lnSpc>
            </a:pPr>
            <a:r>
              <a:rPr lang="en-US" sz="2300">
                <a:solidFill>
                  <a:srgbClr val="372A28"/>
                </a:solidFill>
                <a:latin typeface="Arimo"/>
                <a:ea typeface="Arimo"/>
                <a:cs typeface="Arimo"/>
                <a:sym typeface="Arimo"/>
              </a:rPr>
              <a:t>"Dear Netflix User, We've detected unusual activity on your account. Click here to verify your payment</a:t>
            </a:r>
          </a:p>
          <a:p>
            <a:pPr algn="just">
              <a:lnSpc>
                <a:spcPts val="3220"/>
              </a:lnSpc>
            </a:pPr>
            <a:r>
              <a:rPr lang="en-US" sz="2300">
                <a:solidFill>
                  <a:srgbClr val="372A28"/>
                </a:solidFill>
                <a:latin typeface="Arimo"/>
                <a:ea typeface="Arimo"/>
                <a:cs typeface="Arimo"/>
                <a:sym typeface="Arimo"/>
              </a:rPr>
              <a:t>information within 24 hours to prevent account suspension."</a:t>
            </a:r>
          </a:p>
          <a:p>
            <a:pPr algn="just">
              <a:lnSpc>
                <a:spcPts val="3220"/>
              </a:lnSpc>
            </a:pPr>
            <a:r>
              <a:rPr lang="en-US" sz="2300" b="true">
                <a:solidFill>
                  <a:srgbClr val="372A28"/>
                </a:solidFill>
                <a:latin typeface="Arimo Bold"/>
                <a:ea typeface="Arimo Bold"/>
                <a:cs typeface="Arimo Bold"/>
                <a:sym typeface="Arimo Bold"/>
              </a:rPr>
              <a:t>Red Flags</a:t>
            </a:r>
            <a:r>
              <a:rPr lang="en-US" sz="2300">
                <a:solidFill>
                  <a:srgbClr val="372A28"/>
                </a:solidFill>
                <a:latin typeface="Arimo"/>
                <a:ea typeface="Arimo"/>
                <a:cs typeface="Arimo"/>
                <a:sym typeface="Arimo"/>
              </a:rPr>
              <a:t> :</a:t>
            </a:r>
          </a:p>
          <a:p>
            <a:pPr algn="just">
              <a:lnSpc>
                <a:spcPts val="3220"/>
              </a:lnSpc>
            </a:pPr>
            <a:r>
              <a:rPr lang="en-US" sz="2300">
                <a:solidFill>
                  <a:srgbClr val="372A28"/>
                </a:solidFill>
                <a:latin typeface="Arimo"/>
                <a:ea typeface="Arimo"/>
                <a:cs typeface="Arimo"/>
                <a:sym typeface="Arimo"/>
              </a:rPr>
              <a:t>Generic greeting</a:t>
            </a:r>
          </a:p>
          <a:p>
            <a:pPr algn="just">
              <a:lnSpc>
                <a:spcPts val="3220"/>
              </a:lnSpc>
            </a:pPr>
            <a:r>
              <a:rPr lang="en-US" sz="2300">
                <a:solidFill>
                  <a:srgbClr val="372A28"/>
                </a:solidFill>
                <a:latin typeface="Arimo"/>
                <a:ea typeface="Arimo"/>
                <a:cs typeface="Arimo"/>
                <a:sym typeface="Arimo"/>
              </a:rPr>
              <a:t>Urgent timeline</a:t>
            </a:r>
          </a:p>
          <a:p>
            <a:pPr algn="just">
              <a:lnSpc>
                <a:spcPts val="3220"/>
              </a:lnSpc>
            </a:pPr>
            <a:r>
              <a:rPr lang="en-US" sz="2300">
                <a:solidFill>
                  <a:srgbClr val="372A28"/>
                </a:solidFill>
                <a:latin typeface="Arimo"/>
                <a:ea typeface="Arimo"/>
                <a:cs typeface="Arimo"/>
                <a:sym typeface="Arimo"/>
              </a:rPr>
              <a:t>Request for payment information</a:t>
            </a:r>
          </a:p>
          <a:p>
            <a:pPr algn="just">
              <a:lnSpc>
                <a:spcPts val="3220"/>
              </a:lnSpc>
            </a:pPr>
            <a:r>
              <a:rPr lang="en-US" sz="2300">
                <a:solidFill>
                  <a:srgbClr val="372A28"/>
                </a:solidFill>
                <a:latin typeface="Arimo"/>
                <a:ea typeface="Arimo"/>
                <a:cs typeface="Arimo"/>
                <a:sym typeface="Arimo"/>
              </a:rPr>
              <a:t>Link to unofficial domain</a:t>
            </a:r>
          </a:p>
        </p:txBody>
      </p:sp>
      <p:sp>
        <p:nvSpPr>
          <p:cNvPr name="TextBox 35" id="35"/>
          <p:cNvSpPr txBox="true"/>
          <p:nvPr/>
        </p:nvSpPr>
        <p:spPr>
          <a:xfrm rot="0">
            <a:off x="7611037" y="2083697"/>
            <a:ext cx="9924402" cy="1057275"/>
          </a:xfrm>
          <a:prstGeom prst="rect">
            <a:avLst/>
          </a:prstGeom>
        </p:spPr>
        <p:txBody>
          <a:bodyPr anchor="t" rtlCol="false" tIns="0" lIns="0" bIns="0" rIns="0">
            <a:spAutoFit/>
          </a:bodyPr>
          <a:lstStyle/>
          <a:p>
            <a:pPr algn="ctr">
              <a:lnSpc>
                <a:spcPts val="8400"/>
              </a:lnSpc>
              <a:spcBef>
                <a:spcPct val="0"/>
              </a:spcBef>
            </a:pPr>
            <a:r>
              <a:rPr lang="en-US" sz="6000">
                <a:solidFill>
                  <a:srgbClr val="372A28"/>
                </a:solidFill>
                <a:latin typeface="Arimo"/>
                <a:ea typeface="Arimo"/>
                <a:cs typeface="Arimo"/>
                <a:sym typeface="Arimo"/>
              </a:rPr>
              <a:t>REAL-WORLD EXAMPLE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grpSp>
        <p:nvGrpSpPr>
          <p:cNvPr name="Group 2" id="2"/>
          <p:cNvGrpSpPr/>
          <p:nvPr/>
        </p:nvGrpSpPr>
        <p:grpSpPr>
          <a:xfrm rot="0">
            <a:off x="4100556" y="962387"/>
            <a:ext cx="10086888" cy="8731621"/>
            <a:chOff x="0" y="0"/>
            <a:chExt cx="2400050" cy="2077581"/>
          </a:xfrm>
        </p:grpSpPr>
        <p:sp>
          <p:nvSpPr>
            <p:cNvPr name="Freeform 3" id="3"/>
            <p:cNvSpPr/>
            <p:nvPr/>
          </p:nvSpPr>
          <p:spPr>
            <a:xfrm flipH="false" flipV="false" rot="0">
              <a:off x="0" y="0"/>
              <a:ext cx="2400050" cy="2077581"/>
            </a:xfrm>
            <a:custGeom>
              <a:avLst/>
              <a:gdLst/>
              <a:ahLst/>
              <a:cxnLst/>
              <a:rect r="r" b="b" t="t" l="l"/>
              <a:pathLst>
                <a:path h="2077581" w="2400050">
                  <a:moveTo>
                    <a:pt x="40679" y="0"/>
                  </a:moveTo>
                  <a:lnTo>
                    <a:pt x="2359371" y="0"/>
                  </a:lnTo>
                  <a:cubicBezTo>
                    <a:pt x="2370160" y="0"/>
                    <a:pt x="2380507" y="4286"/>
                    <a:pt x="2388136" y="11915"/>
                  </a:cubicBezTo>
                  <a:cubicBezTo>
                    <a:pt x="2395764" y="19543"/>
                    <a:pt x="2400050" y="29890"/>
                    <a:pt x="2400050" y="40679"/>
                  </a:cubicBezTo>
                  <a:lnTo>
                    <a:pt x="2400050" y="2036903"/>
                  </a:lnTo>
                  <a:cubicBezTo>
                    <a:pt x="2400050" y="2047691"/>
                    <a:pt x="2395764" y="2058038"/>
                    <a:pt x="2388136" y="2065667"/>
                  </a:cubicBezTo>
                  <a:cubicBezTo>
                    <a:pt x="2380507" y="2073296"/>
                    <a:pt x="2370160" y="2077581"/>
                    <a:pt x="2359371" y="2077581"/>
                  </a:cubicBezTo>
                  <a:lnTo>
                    <a:pt x="40679" y="2077581"/>
                  </a:lnTo>
                  <a:cubicBezTo>
                    <a:pt x="29890" y="2077581"/>
                    <a:pt x="19543" y="2073296"/>
                    <a:pt x="11915" y="2065667"/>
                  </a:cubicBezTo>
                  <a:cubicBezTo>
                    <a:pt x="4286" y="2058038"/>
                    <a:pt x="0" y="2047691"/>
                    <a:pt x="0" y="2036903"/>
                  </a:cubicBezTo>
                  <a:lnTo>
                    <a:pt x="0" y="40679"/>
                  </a:lnTo>
                  <a:cubicBezTo>
                    <a:pt x="0" y="29890"/>
                    <a:pt x="4286" y="19543"/>
                    <a:pt x="11915" y="11915"/>
                  </a:cubicBezTo>
                  <a:cubicBezTo>
                    <a:pt x="19543" y="4286"/>
                    <a:pt x="29890" y="0"/>
                    <a:pt x="40679" y="0"/>
                  </a:cubicBezTo>
                  <a:close/>
                </a:path>
              </a:pathLst>
            </a:custGeom>
            <a:solidFill>
              <a:srgbClr val="FFC61A"/>
            </a:solidFill>
          </p:spPr>
        </p:sp>
        <p:sp>
          <p:nvSpPr>
            <p:cNvPr name="TextBox 4" id="4"/>
            <p:cNvSpPr txBox="true"/>
            <p:nvPr/>
          </p:nvSpPr>
          <p:spPr>
            <a:xfrm>
              <a:off x="0" y="-57150"/>
              <a:ext cx="2400050" cy="2134731"/>
            </a:xfrm>
            <a:prstGeom prst="rect">
              <a:avLst/>
            </a:prstGeom>
          </p:spPr>
          <p:txBody>
            <a:bodyPr anchor="ctr" rtlCol="false" tIns="46083" lIns="46083" bIns="46083" rIns="46083"/>
            <a:lstStyle/>
            <a:p>
              <a:pPr algn="ctr">
                <a:lnSpc>
                  <a:spcPts val="3175"/>
                </a:lnSpc>
              </a:pPr>
            </a:p>
          </p:txBody>
        </p:sp>
      </p:grpSp>
      <p:grpSp>
        <p:nvGrpSpPr>
          <p:cNvPr name="Group 5" id="5"/>
          <p:cNvGrpSpPr/>
          <p:nvPr/>
        </p:nvGrpSpPr>
        <p:grpSpPr>
          <a:xfrm rot="0">
            <a:off x="4852632" y="2623005"/>
            <a:ext cx="8751459" cy="3895259"/>
            <a:chOff x="0" y="0"/>
            <a:chExt cx="2167467" cy="964736"/>
          </a:xfrm>
        </p:grpSpPr>
        <p:sp>
          <p:nvSpPr>
            <p:cNvPr name="Freeform 6" id="6"/>
            <p:cNvSpPr/>
            <p:nvPr/>
          </p:nvSpPr>
          <p:spPr>
            <a:xfrm flipH="false" flipV="false" rot="0">
              <a:off x="0" y="0"/>
              <a:ext cx="2167467" cy="964735"/>
            </a:xfrm>
            <a:custGeom>
              <a:avLst/>
              <a:gdLst/>
              <a:ahLst/>
              <a:cxnLst/>
              <a:rect r="r" b="b" t="t" l="l"/>
              <a:pathLst>
                <a:path h="964735" w="2167467">
                  <a:moveTo>
                    <a:pt x="0" y="0"/>
                  </a:moveTo>
                  <a:lnTo>
                    <a:pt x="2167467" y="0"/>
                  </a:lnTo>
                  <a:lnTo>
                    <a:pt x="2167467" y="964735"/>
                  </a:lnTo>
                  <a:lnTo>
                    <a:pt x="0" y="964735"/>
                  </a:lnTo>
                  <a:close/>
                </a:path>
              </a:pathLst>
            </a:custGeom>
            <a:solidFill>
              <a:srgbClr val="FFF4EA"/>
            </a:solidFill>
          </p:spPr>
        </p:sp>
        <p:sp>
          <p:nvSpPr>
            <p:cNvPr name="TextBox 7" id="7"/>
            <p:cNvSpPr txBox="true"/>
            <p:nvPr/>
          </p:nvSpPr>
          <p:spPr>
            <a:xfrm>
              <a:off x="0" y="-47625"/>
              <a:ext cx="2167467" cy="1012361"/>
            </a:xfrm>
            <a:prstGeom prst="rect">
              <a:avLst/>
            </a:prstGeom>
          </p:spPr>
          <p:txBody>
            <a:bodyPr anchor="ctr" rtlCol="false" tIns="46083" lIns="46083" bIns="46083" rIns="46083"/>
            <a:lstStyle/>
            <a:p>
              <a:pPr algn="ctr">
                <a:lnSpc>
                  <a:spcPts val="2333"/>
                </a:lnSpc>
              </a:pPr>
            </a:p>
          </p:txBody>
        </p:sp>
      </p:grpSp>
      <p:grpSp>
        <p:nvGrpSpPr>
          <p:cNvPr name="Group 8" id="8"/>
          <p:cNvGrpSpPr/>
          <p:nvPr/>
        </p:nvGrpSpPr>
        <p:grpSpPr>
          <a:xfrm rot="0">
            <a:off x="4683909" y="2415964"/>
            <a:ext cx="8751459" cy="3935380"/>
            <a:chOff x="0" y="0"/>
            <a:chExt cx="11668612" cy="5247173"/>
          </a:xfrm>
        </p:grpSpPr>
        <p:pic>
          <p:nvPicPr>
            <p:cNvPr name="Picture 9" id="9"/>
            <p:cNvPicPr>
              <a:picLocks noChangeAspect="true"/>
            </p:cNvPicPr>
            <p:nvPr/>
          </p:nvPicPr>
          <p:blipFill>
            <a:blip r:embed="rId2"/>
            <a:srcRect l="0" t="53264" r="0" b="16775"/>
            <a:stretch>
              <a:fillRect/>
            </a:stretch>
          </p:blipFill>
          <p:spPr>
            <a:xfrm flipH="false" flipV="false">
              <a:off x="0" y="0"/>
              <a:ext cx="11668612" cy="5247173"/>
            </a:xfrm>
            <a:prstGeom prst="rect">
              <a:avLst/>
            </a:prstGeom>
          </p:spPr>
        </p:pic>
      </p:grpSp>
      <p:sp>
        <p:nvSpPr>
          <p:cNvPr name="Freeform 10" id="10"/>
          <p:cNvSpPr/>
          <p:nvPr/>
        </p:nvSpPr>
        <p:spPr>
          <a:xfrm flipH="false" flipV="false" rot="0">
            <a:off x="4019968" y="592992"/>
            <a:ext cx="10248063" cy="1267033"/>
          </a:xfrm>
          <a:custGeom>
            <a:avLst/>
            <a:gdLst/>
            <a:ahLst/>
            <a:cxnLst/>
            <a:rect r="r" b="b" t="t" l="l"/>
            <a:pathLst>
              <a:path h="1267033" w="10248063">
                <a:moveTo>
                  <a:pt x="0" y="0"/>
                </a:moveTo>
                <a:lnTo>
                  <a:pt x="10248064" y="0"/>
                </a:lnTo>
                <a:lnTo>
                  <a:pt x="10248064" y="1267033"/>
                </a:lnTo>
                <a:lnTo>
                  <a:pt x="0" y="12670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5144142" y="6625931"/>
            <a:ext cx="7830992" cy="2808605"/>
          </a:xfrm>
          <a:prstGeom prst="rect">
            <a:avLst/>
          </a:prstGeom>
        </p:spPr>
        <p:txBody>
          <a:bodyPr anchor="t" rtlCol="false" tIns="0" lIns="0" bIns="0" rIns="0">
            <a:spAutoFit/>
          </a:bodyPr>
          <a:lstStyle/>
          <a:p>
            <a:pPr algn="just">
              <a:lnSpc>
                <a:spcPts val="3220"/>
              </a:lnSpc>
            </a:pPr>
            <a:r>
              <a:rPr lang="en-US" sz="2300">
                <a:solidFill>
                  <a:srgbClr val="211614"/>
                </a:solidFill>
                <a:latin typeface="Arimo"/>
                <a:ea typeface="Arimo"/>
                <a:cs typeface="Arimo"/>
                <a:sym typeface="Arimo"/>
              </a:rPr>
              <a:t>Phishing attacks continue to evolve, but staying informed and vigilant is your best defense. Remember :</a:t>
            </a:r>
          </a:p>
          <a:p>
            <a:pPr algn="just" marL="496571" indent="-248285" lvl="1">
              <a:lnSpc>
                <a:spcPts val="3220"/>
              </a:lnSpc>
              <a:buFont typeface="Arial"/>
              <a:buChar char="•"/>
            </a:pPr>
            <a:r>
              <a:rPr lang="en-US" sz="2300">
                <a:solidFill>
                  <a:srgbClr val="211614"/>
                </a:solidFill>
                <a:latin typeface="Arimo"/>
                <a:ea typeface="Arimo"/>
                <a:cs typeface="Arimo"/>
                <a:sym typeface="Arimo"/>
              </a:rPr>
              <a:t>Take time to verify suspicious requests</a:t>
            </a:r>
          </a:p>
          <a:p>
            <a:pPr algn="just" marL="496571" indent="-248285" lvl="1">
              <a:lnSpc>
                <a:spcPts val="3220"/>
              </a:lnSpc>
              <a:buFont typeface="Arial"/>
              <a:buChar char="•"/>
            </a:pPr>
            <a:r>
              <a:rPr lang="en-US" sz="2300">
                <a:solidFill>
                  <a:srgbClr val="211614"/>
                </a:solidFill>
                <a:latin typeface="Arimo"/>
                <a:ea typeface="Arimo"/>
                <a:cs typeface="Arimo"/>
                <a:sym typeface="Arimo"/>
              </a:rPr>
              <a:t>Trust your instincts</a:t>
            </a:r>
          </a:p>
          <a:p>
            <a:pPr algn="just" marL="496571" indent="-248285" lvl="1">
              <a:lnSpc>
                <a:spcPts val="3220"/>
              </a:lnSpc>
              <a:buFont typeface="Arial"/>
              <a:buChar char="•"/>
            </a:pPr>
            <a:r>
              <a:rPr lang="en-US" sz="2300">
                <a:solidFill>
                  <a:srgbClr val="211614"/>
                </a:solidFill>
                <a:latin typeface="Arimo"/>
                <a:ea typeface="Arimo"/>
                <a:cs typeface="Arimo"/>
                <a:sym typeface="Arimo"/>
              </a:rPr>
              <a:t>Keep security measures updated</a:t>
            </a:r>
          </a:p>
          <a:p>
            <a:pPr algn="just" marL="496571" indent="-248285" lvl="1">
              <a:lnSpc>
                <a:spcPts val="3220"/>
              </a:lnSpc>
              <a:buFont typeface="Arial"/>
              <a:buChar char="•"/>
            </a:pPr>
            <a:r>
              <a:rPr lang="en-US" sz="2300">
                <a:solidFill>
                  <a:srgbClr val="211614"/>
                </a:solidFill>
                <a:latin typeface="Arimo"/>
                <a:ea typeface="Arimo"/>
                <a:cs typeface="Arimo"/>
                <a:sym typeface="Arimo"/>
              </a:rPr>
              <a:t>Report suspicious activity</a:t>
            </a:r>
          </a:p>
          <a:p>
            <a:pPr algn="just" marL="496571" indent="-248285" lvl="1">
              <a:lnSpc>
                <a:spcPts val="3220"/>
              </a:lnSpc>
              <a:buFont typeface="Arial"/>
              <a:buChar char="•"/>
            </a:pPr>
            <a:r>
              <a:rPr lang="en-US" sz="2300">
                <a:solidFill>
                  <a:srgbClr val="211614"/>
                </a:solidFill>
                <a:latin typeface="Arimo"/>
                <a:ea typeface="Arimo"/>
                <a:cs typeface="Arimo"/>
                <a:sym typeface="Arimo"/>
              </a:rPr>
              <a:t>Stay informed about new phishing tactics</a:t>
            </a:r>
          </a:p>
        </p:txBody>
      </p:sp>
      <p:sp>
        <p:nvSpPr>
          <p:cNvPr name="Freeform 12" id="12"/>
          <p:cNvSpPr/>
          <p:nvPr/>
        </p:nvSpPr>
        <p:spPr>
          <a:xfrm flipH="false" flipV="false" rot="0">
            <a:off x="12897930" y="8524776"/>
            <a:ext cx="2579028" cy="2579028"/>
          </a:xfrm>
          <a:custGeom>
            <a:avLst/>
            <a:gdLst/>
            <a:ahLst/>
            <a:cxnLst/>
            <a:rect r="r" b="b" t="t" l="l"/>
            <a:pathLst>
              <a:path h="2579028" w="2579028">
                <a:moveTo>
                  <a:pt x="0" y="0"/>
                </a:moveTo>
                <a:lnTo>
                  <a:pt x="2579028" y="0"/>
                </a:lnTo>
                <a:lnTo>
                  <a:pt x="2579028" y="2579028"/>
                </a:lnTo>
                <a:lnTo>
                  <a:pt x="0" y="25790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2273298">
            <a:off x="14430739" y="-650178"/>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8211319">
            <a:off x="278970" y="9000552"/>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5" id="15"/>
          <p:cNvSpPr/>
          <p:nvPr/>
        </p:nvSpPr>
        <p:spPr>
          <a:xfrm flipH="false" flipV="false" rot="-2177833">
            <a:off x="-1555029" y="96418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6" id="16"/>
          <p:cNvSpPr/>
          <p:nvPr/>
        </p:nvSpPr>
        <p:spPr>
          <a:xfrm flipH="false" flipV="false" rot="-2177833">
            <a:off x="16233913" y="7482452"/>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7" id="17"/>
          <p:cNvGrpSpPr/>
          <p:nvPr/>
        </p:nvGrpSpPr>
        <p:grpSpPr>
          <a:xfrm rot="-1618449">
            <a:off x="14910359" y="1847935"/>
            <a:ext cx="703419" cy="615492"/>
            <a:chOff x="0" y="0"/>
            <a:chExt cx="812800" cy="711200"/>
          </a:xfrm>
        </p:grpSpPr>
        <p:sp>
          <p:nvSpPr>
            <p:cNvPr name="Freeform 18" id="18"/>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19" id="19"/>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20" id="20"/>
          <p:cNvGrpSpPr/>
          <p:nvPr/>
        </p:nvGrpSpPr>
        <p:grpSpPr>
          <a:xfrm rot="-2977118">
            <a:off x="2738719" y="8181461"/>
            <a:ext cx="703419" cy="703419"/>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22" id="22"/>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23" id="23"/>
          <p:cNvGrpSpPr/>
          <p:nvPr/>
        </p:nvGrpSpPr>
        <p:grpSpPr>
          <a:xfrm rot="182442">
            <a:off x="1693790" y="2607702"/>
            <a:ext cx="703419" cy="615492"/>
            <a:chOff x="0" y="0"/>
            <a:chExt cx="812800" cy="711200"/>
          </a:xfrm>
        </p:grpSpPr>
        <p:sp>
          <p:nvSpPr>
            <p:cNvPr name="Freeform 24" id="24"/>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25" id="25"/>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grpSp>
        <p:nvGrpSpPr>
          <p:cNvPr name="Group 26" id="26"/>
          <p:cNvGrpSpPr/>
          <p:nvPr/>
        </p:nvGrpSpPr>
        <p:grpSpPr>
          <a:xfrm rot="-5925157">
            <a:off x="16710121" y="6567687"/>
            <a:ext cx="703419" cy="703419"/>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28" id="28"/>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29" id="29"/>
          <p:cNvGrpSpPr/>
          <p:nvPr/>
        </p:nvGrpSpPr>
        <p:grpSpPr>
          <a:xfrm rot="0">
            <a:off x="16771462" y="8614270"/>
            <a:ext cx="644030" cy="679043"/>
            <a:chOff x="0" y="0"/>
            <a:chExt cx="812800" cy="856988"/>
          </a:xfrm>
        </p:grpSpPr>
        <p:sp>
          <p:nvSpPr>
            <p:cNvPr name="Freeform 30" id="30"/>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FFF4EA"/>
            </a:solidFill>
          </p:spPr>
        </p:sp>
        <p:sp>
          <p:nvSpPr>
            <p:cNvPr name="TextBox 31" id="31"/>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372A28"/>
                  </a:solidFill>
                  <a:latin typeface="Arimo"/>
                  <a:ea typeface="Arimo"/>
                  <a:cs typeface="Arimo"/>
                  <a:sym typeface="Arimo"/>
                </a:rPr>
                <a:t>16</a:t>
              </a:r>
            </a:p>
          </p:txBody>
        </p:sp>
      </p:grpSp>
      <p:sp>
        <p:nvSpPr>
          <p:cNvPr name="TextBox 32" id="32"/>
          <p:cNvSpPr txBox="true"/>
          <p:nvPr/>
        </p:nvSpPr>
        <p:spPr>
          <a:xfrm rot="0">
            <a:off x="7121032" y="711838"/>
            <a:ext cx="4214659" cy="624225"/>
          </a:xfrm>
          <a:prstGeom prst="rect">
            <a:avLst/>
          </a:prstGeom>
        </p:spPr>
        <p:txBody>
          <a:bodyPr anchor="t" rtlCol="false" tIns="0" lIns="0" bIns="0" rIns="0">
            <a:spAutoFit/>
          </a:bodyPr>
          <a:lstStyle/>
          <a:p>
            <a:pPr algn="ctr">
              <a:lnSpc>
                <a:spcPts val="4968"/>
              </a:lnSpc>
            </a:pPr>
            <a:r>
              <a:rPr lang="en-US" b="true" sz="3549" spc="354">
                <a:solidFill>
                  <a:srgbClr val="FFF4EA"/>
                </a:solidFill>
                <a:latin typeface="Arimo Bold"/>
                <a:ea typeface="Arimo Bold"/>
                <a:cs typeface="Arimo Bold"/>
                <a:sym typeface="Arimo Bold"/>
              </a:rPr>
              <a:t>CONCLUSION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0">
            <a:off x="5032345" y="-1308944"/>
            <a:ext cx="8248368" cy="7273561"/>
          </a:xfrm>
          <a:custGeom>
            <a:avLst/>
            <a:gdLst/>
            <a:ahLst/>
            <a:cxnLst/>
            <a:rect r="r" b="b" t="t" l="l"/>
            <a:pathLst>
              <a:path h="7273561" w="8248368">
                <a:moveTo>
                  <a:pt x="0" y="0"/>
                </a:moveTo>
                <a:lnTo>
                  <a:pt x="8248368" y="0"/>
                </a:lnTo>
                <a:lnTo>
                  <a:pt x="8248368" y="7273561"/>
                </a:lnTo>
                <a:lnTo>
                  <a:pt x="0" y="72735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069870" y="-1723366"/>
            <a:ext cx="8167003" cy="5871119"/>
            <a:chOff x="0" y="0"/>
            <a:chExt cx="10889338" cy="7828158"/>
          </a:xfrm>
        </p:grpSpPr>
        <p:pic>
          <p:nvPicPr>
            <p:cNvPr name="Picture 4" id="4"/>
            <p:cNvPicPr>
              <a:picLocks noChangeAspect="true"/>
            </p:cNvPicPr>
            <p:nvPr/>
          </p:nvPicPr>
          <p:blipFill>
            <a:blip r:embed="rId4"/>
            <a:srcRect l="0" t="10392" r="0" b="41682"/>
            <a:stretch>
              <a:fillRect/>
            </a:stretch>
          </p:blipFill>
          <p:spPr>
            <a:xfrm flipH="false" flipV="false">
              <a:off x="0" y="0"/>
              <a:ext cx="10889338" cy="7828158"/>
            </a:xfrm>
            <a:prstGeom prst="rect">
              <a:avLst/>
            </a:prstGeom>
          </p:spPr>
        </p:pic>
      </p:grpSp>
      <p:grpSp>
        <p:nvGrpSpPr>
          <p:cNvPr name="Group 5" id="5"/>
          <p:cNvGrpSpPr/>
          <p:nvPr/>
        </p:nvGrpSpPr>
        <p:grpSpPr>
          <a:xfrm rot="0">
            <a:off x="5146406" y="8151478"/>
            <a:ext cx="8020245" cy="1743152"/>
            <a:chOff x="0" y="0"/>
            <a:chExt cx="2334481" cy="507385"/>
          </a:xfrm>
        </p:grpSpPr>
        <p:sp>
          <p:nvSpPr>
            <p:cNvPr name="Freeform 6" id="6"/>
            <p:cNvSpPr/>
            <p:nvPr/>
          </p:nvSpPr>
          <p:spPr>
            <a:xfrm flipH="false" flipV="false" rot="0">
              <a:off x="0" y="0"/>
              <a:ext cx="2334481" cy="507385"/>
            </a:xfrm>
            <a:custGeom>
              <a:avLst/>
              <a:gdLst/>
              <a:ahLst/>
              <a:cxnLst/>
              <a:rect r="r" b="b" t="t" l="l"/>
              <a:pathLst>
                <a:path h="507385" w="2334481">
                  <a:moveTo>
                    <a:pt x="29924" y="0"/>
                  </a:moveTo>
                  <a:lnTo>
                    <a:pt x="2304556" y="0"/>
                  </a:lnTo>
                  <a:cubicBezTo>
                    <a:pt x="2321083" y="0"/>
                    <a:pt x="2334481" y="13398"/>
                    <a:pt x="2334481" y="29924"/>
                  </a:cubicBezTo>
                  <a:lnTo>
                    <a:pt x="2334481" y="477461"/>
                  </a:lnTo>
                  <a:cubicBezTo>
                    <a:pt x="2334481" y="485397"/>
                    <a:pt x="2331328" y="493009"/>
                    <a:pt x="2325716" y="498621"/>
                  </a:cubicBezTo>
                  <a:cubicBezTo>
                    <a:pt x="2320104" y="504232"/>
                    <a:pt x="2312493" y="507385"/>
                    <a:pt x="2304556" y="507385"/>
                  </a:cubicBezTo>
                  <a:lnTo>
                    <a:pt x="29924" y="507385"/>
                  </a:lnTo>
                  <a:cubicBezTo>
                    <a:pt x="13398" y="507385"/>
                    <a:pt x="0" y="493988"/>
                    <a:pt x="0" y="477461"/>
                  </a:cubicBezTo>
                  <a:lnTo>
                    <a:pt x="0" y="29924"/>
                  </a:lnTo>
                  <a:cubicBezTo>
                    <a:pt x="0" y="21988"/>
                    <a:pt x="3153" y="14376"/>
                    <a:pt x="8765" y="8765"/>
                  </a:cubicBezTo>
                  <a:cubicBezTo>
                    <a:pt x="14376" y="3153"/>
                    <a:pt x="21988" y="0"/>
                    <a:pt x="29924" y="0"/>
                  </a:cubicBezTo>
                  <a:close/>
                </a:path>
              </a:pathLst>
            </a:custGeom>
            <a:solidFill>
              <a:srgbClr val="FFC61A"/>
            </a:solidFill>
            <a:ln cap="rnd">
              <a:noFill/>
              <a:prstDash val="solid"/>
              <a:round/>
            </a:ln>
          </p:spPr>
        </p:sp>
        <p:sp>
          <p:nvSpPr>
            <p:cNvPr name="TextBox 7" id="7"/>
            <p:cNvSpPr txBox="true"/>
            <p:nvPr/>
          </p:nvSpPr>
          <p:spPr>
            <a:xfrm>
              <a:off x="0" y="-9525"/>
              <a:ext cx="2334481" cy="516910"/>
            </a:xfrm>
            <a:prstGeom prst="rect">
              <a:avLst/>
            </a:prstGeom>
          </p:spPr>
          <p:txBody>
            <a:bodyPr anchor="ctr" rtlCol="false" tIns="16345" lIns="16345" bIns="16345" rIns="16345"/>
            <a:lstStyle/>
            <a:p>
              <a:pPr algn="ctr">
                <a:lnSpc>
                  <a:spcPts val="2288"/>
                </a:lnSpc>
              </a:pPr>
            </a:p>
          </p:txBody>
        </p:sp>
      </p:grpSp>
      <p:grpSp>
        <p:nvGrpSpPr>
          <p:cNvPr name="Group 8" id="8"/>
          <p:cNvGrpSpPr/>
          <p:nvPr/>
        </p:nvGrpSpPr>
        <p:grpSpPr>
          <a:xfrm rot="0">
            <a:off x="5007287" y="6231317"/>
            <a:ext cx="8259473" cy="3571039"/>
            <a:chOff x="0" y="0"/>
            <a:chExt cx="2404113" cy="1039435"/>
          </a:xfrm>
        </p:grpSpPr>
        <p:sp>
          <p:nvSpPr>
            <p:cNvPr name="Freeform 9" id="9"/>
            <p:cNvSpPr/>
            <p:nvPr/>
          </p:nvSpPr>
          <p:spPr>
            <a:xfrm flipH="false" flipV="false" rot="0">
              <a:off x="0" y="0"/>
              <a:ext cx="2404113" cy="1039435"/>
            </a:xfrm>
            <a:custGeom>
              <a:avLst/>
              <a:gdLst/>
              <a:ahLst/>
              <a:cxnLst/>
              <a:rect r="r" b="b" t="t" l="l"/>
              <a:pathLst>
                <a:path h="1039435" w="2404113">
                  <a:moveTo>
                    <a:pt x="29057" y="0"/>
                  </a:moveTo>
                  <a:lnTo>
                    <a:pt x="2375056" y="0"/>
                  </a:lnTo>
                  <a:cubicBezTo>
                    <a:pt x="2391104" y="0"/>
                    <a:pt x="2404113" y="13009"/>
                    <a:pt x="2404113" y="29057"/>
                  </a:cubicBezTo>
                  <a:lnTo>
                    <a:pt x="2404113" y="1010377"/>
                  </a:lnTo>
                  <a:cubicBezTo>
                    <a:pt x="2404113" y="1026425"/>
                    <a:pt x="2391104" y="1039435"/>
                    <a:pt x="2375056" y="1039435"/>
                  </a:cubicBezTo>
                  <a:lnTo>
                    <a:pt x="29057" y="1039435"/>
                  </a:lnTo>
                  <a:cubicBezTo>
                    <a:pt x="13009" y="1039435"/>
                    <a:pt x="0" y="1026425"/>
                    <a:pt x="0" y="1010377"/>
                  </a:cubicBezTo>
                  <a:lnTo>
                    <a:pt x="0" y="29057"/>
                  </a:lnTo>
                  <a:cubicBezTo>
                    <a:pt x="0" y="13009"/>
                    <a:pt x="13009" y="0"/>
                    <a:pt x="29057" y="0"/>
                  </a:cubicBezTo>
                  <a:close/>
                </a:path>
              </a:pathLst>
            </a:custGeom>
            <a:solidFill>
              <a:srgbClr val="FFF4EA"/>
            </a:solidFill>
            <a:ln w="47625" cap="rnd">
              <a:solidFill>
                <a:srgbClr val="2D2828"/>
              </a:solidFill>
              <a:prstDash val="solid"/>
              <a:round/>
            </a:ln>
          </p:spPr>
        </p:sp>
        <p:sp>
          <p:nvSpPr>
            <p:cNvPr name="TextBox 10" id="10"/>
            <p:cNvSpPr txBox="true"/>
            <p:nvPr/>
          </p:nvSpPr>
          <p:spPr>
            <a:xfrm>
              <a:off x="0" y="-9525"/>
              <a:ext cx="2404113" cy="1048960"/>
            </a:xfrm>
            <a:prstGeom prst="rect">
              <a:avLst/>
            </a:prstGeom>
          </p:spPr>
          <p:txBody>
            <a:bodyPr anchor="ctr" rtlCol="false" tIns="16345" lIns="16345" bIns="16345" rIns="16345"/>
            <a:lstStyle/>
            <a:p>
              <a:pPr algn="ctr">
                <a:lnSpc>
                  <a:spcPts val="2288"/>
                </a:lnSpc>
              </a:pPr>
            </a:p>
          </p:txBody>
        </p:sp>
      </p:grpSp>
      <p:grpSp>
        <p:nvGrpSpPr>
          <p:cNvPr name="Group 11" id="11"/>
          <p:cNvGrpSpPr>
            <a:grpSpLocks noChangeAspect="true"/>
          </p:cNvGrpSpPr>
          <p:nvPr/>
        </p:nvGrpSpPr>
        <p:grpSpPr>
          <a:xfrm rot="0">
            <a:off x="14309413" y="4147753"/>
            <a:ext cx="6172200" cy="9258300"/>
            <a:chOff x="0" y="0"/>
            <a:chExt cx="6350000" cy="9525000"/>
          </a:xfrm>
        </p:grpSpPr>
        <p:sp>
          <p:nvSpPr>
            <p:cNvPr name="Freeform 12" id="12"/>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5"/>
              <a:stretch>
                <a:fillRect l="-34706" t="0" r="-15293" b="0"/>
              </a:stretch>
            </a:blipFill>
          </p:spPr>
        </p:sp>
      </p:grpSp>
      <p:grpSp>
        <p:nvGrpSpPr>
          <p:cNvPr name="Group 13" id="13"/>
          <p:cNvGrpSpPr>
            <a:grpSpLocks noChangeAspect="true"/>
          </p:cNvGrpSpPr>
          <p:nvPr/>
        </p:nvGrpSpPr>
        <p:grpSpPr>
          <a:xfrm rot="0">
            <a:off x="-2058761" y="-2091778"/>
            <a:ext cx="6172200" cy="9258300"/>
            <a:chOff x="0" y="0"/>
            <a:chExt cx="6350000" cy="9525000"/>
          </a:xfrm>
        </p:grpSpPr>
        <p:sp>
          <p:nvSpPr>
            <p:cNvPr name="Freeform 14" id="1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6"/>
              <a:stretch>
                <a:fillRect l="0" t="-31" r="0" b="-31"/>
              </a:stretch>
            </a:blipFill>
          </p:spPr>
        </p:sp>
      </p:grpSp>
      <p:sp>
        <p:nvSpPr>
          <p:cNvPr name="Freeform 15" id="15"/>
          <p:cNvSpPr/>
          <p:nvPr/>
        </p:nvSpPr>
        <p:spPr>
          <a:xfrm flipH="false" flipV="false" rot="-1148473">
            <a:off x="-1269941" y="8764549"/>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1148473">
            <a:off x="15597626" y="-578987"/>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7" id="17"/>
          <p:cNvGrpSpPr/>
          <p:nvPr/>
        </p:nvGrpSpPr>
        <p:grpSpPr>
          <a:xfrm rot="-2977118">
            <a:off x="3761729" y="8967782"/>
            <a:ext cx="703419" cy="70341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19" id="1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20" id="20"/>
          <p:cNvGrpSpPr/>
          <p:nvPr/>
        </p:nvGrpSpPr>
        <p:grpSpPr>
          <a:xfrm rot="182442">
            <a:off x="14210942" y="2555596"/>
            <a:ext cx="703419" cy="615492"/>
            <a:chOff x="0" y="0"/>
            <a:chExt cx="812800" cy="711200"/>
          </a:xfrm>
        </p:grpSpPr>
        <p:sp>
          <p:nvSpPr>
            <p:cNvPr name="Freeform 21" id="21"/>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22" id="22"/>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sp>
        <p:nvSpPr>
          <p:cNvPr name="TextBox 23" id="23"/>
          <p:cNvSpPr txBox="true"/>
          <p:nvPr/>
        </p:nvSpPr>
        <p:spPr>
          <a:xfrm rot="0">
            <a:off x="5315064" y="6796969"/>
            <a:ext cx="7682930" cy="995836"/>
          </a:xfrm>
          <a:prstGeom prst="rect">
            <a:avLst/>
          </a:prstGeom>
        </p:spPr>
        <p:txBody>
          <a:bodyPr anchor="t" rtlCol="false" tIns="0" lIns="0" bIns="0" rIns="0">
            <a:spAutoFit/>
          </a:bodyPr>
          <a:lstStyle/>
          <a:p>
            <a:pPr algn="ctr">
              <a:lnSpc>
                <a:spcPts val="6581"/>
              </a:lnSpc>
            </a:pPr>
            <a:r>
              <a:rPr lang="en-US" sz="6581">
                <a:solidFill>
                  <a:srgbClr val="372A28"/>
                </a:solidFill>
                <a:latin typeface="Cheddar"/>
                <a:ea typeface="Cheddar"/>
                <a:cs typeface="Cheddar"/>
                <a:sym typeface="Cheddar"/>
              </a:rPr>
              <a:t>THANK YOU FOR LISTENING!</a:t>
            </a:r>
          </a:p>
        </p:txBody>
      </p:sp>
      <p:sp>
        <p:nvSpPr>
          <p:cNvPr name="TextBox 24" id="24"/>
          <p:cNvSpPr txBox="true"/>
          <p:nvPr/>
        </p:nvSpPr>
        <p:spPr>
          <a:xfrm rot="0">
            <a:off x="5761585" y="8049828"/>
            <a:ext cx="6750877" cy="1406525"/>
          </a:xfrm>
          <a:prstGeom prst="rect">
            <a:avLst/>
          </a:prstGeom>
        </p:spPr>
        <p:txBody>
          <a:bodyPr anchor="t" rtlCol="false" tIns="0" lIns="0" bIns="0" rIns="0">
            <a:spAutoFit/>
          </a:bodyPr>
          <a:lstStyle/>
          <a:p>
            <a:pPr algn="just">
              <a:lnSpc>
                <a:spcPts val="2800"/>
              </a:lnSpc>
            </a:pPr>
            <a:r>
              <a:rPr lang="en-US" sz="2000">
                <a:solidFill>
                  <a:srgbClr val="372A28"/>
                </a:solidFill>
                <a:latin typeface="Arimo"/>
                <a:ea typeface="Arimo"/>
                <a:cs typeface="Arimo"/>
                <a:sym typeface="Arimo"/>
              </a:rPr>
              <a:t>Don’t hesitate to ask any questions. </a:t>
            </a:r>
          </a:p>
          <a:p>
            <a:pPr algn="just">
              <a:lnSpc>
                <a:spcPts val="2800"/>
              </a:lnSpc>
            </a:pPr>
            <a:r>
              <a:rPr lang="en-US" sz="2000">
                <a:solidFill>
                  <a:srgbClr val="372A28"/>
                </a:solidFill>
                <a:latin typeface="Arimo"/>
                <a:ea typeface="Arimo"/>
                <a:cs typeface="Arimo"/>
                <a:sym typeface="Arimo"/>
              </a:rPr>
              <a:t>Remember : When in doubt, verify through official channels and never rush into providing sensitive information or taking urgent action based on unexpected requests.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0">
            <a:off x="16720635" y="416520"/>
            <a:ext cx="1100097" cy="9453959"/>
          </a:xfrm>
          <a:custGeom>
            <a:avLst/>
            <a:gdLst/>
            <a:ahLst/>
            <a:cxnLst/>
            <a:rect r="r" b="b" t="t" l="l"/>
            <a:pathLst>
              <a:path h="9453959" w="1100097">
                <a:moveTo>
                  <a:pt x="0" y="0"/>
                </a:moveTo>
                <a:lnTo>
                  <a:pt x="1100097" y="0"/>
                </a:lnTo>
                <a:lnTo>
                  <a:pt x="1100097" y="9453960"/>
                </a:lnTo>
                <a:lnTo>
                  <a:pt x="0" y="94539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7010781" y="651297"/>
            <a:ext cx="9223333" cy="9219182"/>
            <a:chOff x="0" y="0"/>
            <a:chExt cx="2359339" cy="2358277"/>
          </a:xfrm>
        </p:grpSpPr>
        <p:sp>
          <p:nvSpPr>
            <p:cNvPr name="Freeform 4" id="4"/>
            <p:cNvSpPr/>
            <p:nvPr/>
          </p:nvSpPr>
          <p:spPr>
            <a:xfrm flipH="false" flipV="false" rot="0">
              <a:off x="0" y="0"/>
              <a:ext cx="2359339" cy="2358277"/>
            </a:xfrm>
            <a:custGeom>
              <a:avLst/>
              <a:gdLst/>
              <a:ahLst/>
              <a:cxnLst/>
              <a:rect r="r" b="b" t="t" l="l"/>
              <a:pathLst>
                <a:path h="2358277" w="2359339">
                  <a:moveTo>
                    <a:pt x="26021" y="0"/>
                  </a:moveTo>
                  <a:lnTo>
                    <a:pt x="2333318" y="0"/>
                  </a:lnTo>
                  <a:cubicBezTo>
                    <a:pt x="2340219" y="0"/>
                    <a:pt x="2346838" y="2741"/>
                    <a:pt x="2351718" y="7621"/>
                  </a:cubicBezTo>
                  <a:cubicBezTo>
                    <a:pt x="2356598" y="12501"/>
                    <a:pt x="2359339" y="19120"/>
                    <a:pt x="2359339" y="26021"/>
                  </a:cubicBezTo>
                  <a:lnTo>
                    <a:pt x="2359339" y="2332256"/>
                  </a:lnTo>
                  <a:cubicBezTo>
                    <a:pt x="2359339" y="2346628"/>
                    <a:pt x="2347689" y="2358277"/>
                    <a:pt x="2333318" y="2358277"/>
                  </a:cubicBezTo>
                  <a:lnTo>
                    <a:pt x="26021" y="2358277"/>
                  </a:lnTo>
                  <a:cubicBezTo>
                    <a:pt x="11650" y="2358277"/>
                    <a:pt x="0" y="2346628"/>
                    <a:pt x="0" y="2332256"/>
                  </a:cubicBezTo>
                  <a:lnTo>
                    <a:pt x="0" y="26021"/>
                  </a:lnTo>
                  <a:cubicBezTo>
                    <a:pt x="0" y="11650"/>
                    <a:pt x="11650" y="0"/>
                    <a:pt x="26021" y="0"/>
                  </a:cubicBezTo>
                  <a:close/>
                </a:path>
              </a:pathLst>
            </a:custGeom>
            <a:solidFill>
              <a:srgbClr val="4E403E"/>
            </a:solidFill>
            <a:ln cap="rnd">
              <a:noFill/>
              <a:prstDash val="solid"/>
              <a:round/>
            </a:ln>
          </p:spPr>
        </p:sp>
        <p:sp>
          <p:nvSpPr>
            <p:cNvPr name="TextBox 5" id="5"/>
            <p:cNvSpPr txBox="true"/>
            <p:nvPr/>
          </p:nvSpPr>
          <p:spPr>
            <a:xfrm>
              <a:off x="0" y="-9525"/>
              <a:ext cx="2359339" cy="2367802"/>
            </a:xfrm>
            <a:prstGeom prst="rect">
              <a:avLst/>
            </a:prstGeom>
          </p:spPr>
          <p:txBody>
            <a:bodyPr anchor="ctr" rtlCol="false" tIns="16345" lIns="16345" bIns="16345" rIns="16345"/>
            <a:lstStyle/>
            <a:p>
              <a:pPr algn="ctr">
                <a:lnSpc>
                  <a:spcPts val="2288"/>
                </a:lnSpc>
              </a:pPr>
            </a:p>
          </p:txBody>
        </p:sp>
      </p:grpSp>
      <p:grpSp>
        <p:nvGrpSpPr>
          <p:cNvPr name="Group 6" id="6"/>
          <p:cNvGrpSpPr/>
          <p:nvPr/>
        </p:nvGrpSpPr>
        <p:grpSpPr>
          <a:xfrm rot="0">
            <a:off x="7147910" y="416520"/>
            <a:ext cx="9248603" cy="9323147"/>
            <a:chOff x="0" y="0"/>
            <a:chExt cx="2365803" cy="2384872"/>
          </a:xfrm>
        </p:grpSpPr>
        <p:sp>
          <p:nvSpPr>
            <p:cNvPr name="Freeform 7" id="7"/>
            <p:cNvSpPr/>
            <p:nvPr/>
          </p:nvSpPr>
          <p:spPr>
            <a:xfrm flipH="false" flipV="false" rot="0">
              <a:off x="0" y="0"/>
              <a:ext cx="2365803" cy="2384872"/>
            </a:xfrm>
            <a:custGeom>
              <a:avLst/>
              <a:gdLst/>
              <a:ahLst/>
              <a:cxnLst/>
              <a:rect r="r" b="b" t="t" l="l"/>
              <a:pathLst>
                <a:path h="2384872" w="2365803">
                  <a:moveTo>
                    <a:pt x="25950" y="0"/>
                  </a:moveTo>
                  <a:lnTo>
                    <a:pt x="2339854" y="0"/>
                  </a:lnTo>
                  <a:cubicBezTo>
                    <a:pt x="2346736" y="0"/>
                    <a:pt x="2353336" y="2734"/>
                    <a:pt x="2358203" y="7601"/>
                  </a:cubicBezTo>
                  <a:cubicBezTo>
                    <a:pt x="2363070" y="12467"/>
                    <a:pt x="2365803" y="19067"/>
                    <a:pt x="2365803" y="25950"/>
                  </a:cubicBezTo>
                  <a:lnTo>
                    <a:pt x="2365803" y="2358922"/>
                  </a:lnTo>
                  <a:cubicBezTo>
                    <a:pt x="2365803" y="2365804"/>
                    <a:pt x="2363070" y="2372405"/>
                    <a:pt x="2358203" y="2377271"/>
                  </a:cubicBezTo>
                  <a:cubicBezTo>
                    <a:pt x="2353336" y="2382138"/>
                    <a:pt x="2346736" y="2384872"/>
                    <a:pt x="2339854" y="2384872"/>
                  </a:cubicBezTo>
                  <a:lnTo>
                    <a:pt x="25950" y="2384872"/>
                  </a:lnTo>
                  <a:cubicBezTo>
                    <a:pt x="19067" y="2384872"/>
                    <a:pt x="12467" y="2382138"/>
                    <a:pt x="7601" y="2377271"/>
                  </a:cubicBezTo>
                  <a:cubicBezTo>
                    <a:pt x="2734" y="2372405"/>
                    <a:pt x="0" y="2365804"/>
                    <a:pt x="0" y="2358922"/>
                  </a:cubicBezTo>
                  <a:lnTo>
                    <a:pt x="0" y="25950"/>
                  </a:lnTo>
                  <a:cubicBezTo>
                    <a:pt x="0" y="19067"/>
                    <a:pt x="2734" y="12467"/>
                    <a:pt x="7601" y="7601"/>
                  </a:cubicBezTo>
                  <a:cubicBezTo>
                    <a:pt x="12467" y="2734"/>
                    <a:pt x="19067" y="0"/>
                    <a:pt x="25950" y="0"/>
                  </a:cubicBezTo>
                  <a:close/>
                </a:path>
              </a:pathLst>
            </a:custGeom>
            <a:solidFill>
              <a:srgbClr val="FFF4EA"/>
            </a:solidFill>
            <a:ln w="47625" cap="rnd">
              <a:solidFill>
                <a:srgbClr val="2D2828"/>
              </a:solidFill>
              <a:prstDash val="solid"/>
              <a:round/>
            </a:ln>
          </p:spPr>
        </p:sp>
        <p:sp>
          <p:nvSpPr>
            <p:cNvPr name="TextBox 8" id="8"/>
            <p:cNvSpPr txBox="true"/>
            <p:nvPr/>
          </p:nvSpPr>
          <p:spPr>
            <a:xfrm>
              <a:off x="0" y="-9525"/>
              <a:ext cx="2365803" cy="2394397"/>
            </a:xfrm>
            <a:prstGeom prst="rect">
              <a:avLst/>
            </a:prstGeom>
          </p:spPr>
          <p:txBody>
            <a:bodyPr anchor="ctr" rtlCol="false" tIns="16345" lIns="16345" bIns="16345" rIns="16345"/>
            <a:lstStyle/>
            <a:p>
              <a:pPr algn="ctr">
                <a:lnSpc>
                  <a:spcPts val="2288"/>
                </a:lnSpc>
              </a:pPr>
            </a:p>
          </p:txBody>
        </p:sp>
      </p:grpSp>
      <p:grpSp>
        <p:nvGrpSpPr>
          <p:cNvPr name="Group 9" id="9"/>
          <p:cNvGrpSpPr/>
          <p:nvPr/>
        </p:nvGrpSpPr>
        <p:grpSpPr>
          <a:xfrm rot="0">
            <a:off x="8078656" y="2446768"/>
            <a:ext cx="644030" cy="64403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11" id="11"/>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1</a:t>
              </a:r>
            </a:p>
          </p:txBody>
        </p:sp>
      </p:grpSp>
      <p:grpSp>
        <p:nvGrpSpPr>
          <p:cNvPr name="Group 12" id="12"/>
          <p:cNvGrpSpPr/>
          <p:nvPr/>
        </p:nvGrpSpPr>
        <p:grpSpPr>
          <a:xfrm rot="0">
            <a:off x="8078656" y="3311514"/>
            <a:ext cx="644030" cy="64403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14" id="14"/>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2</a:t>
              </a:r>
            </a:p>
          </p:txBody>
        </p:sp>
      </p:grpSp>
      <p:grpSp>
        <p:nvGrpSpPr>
          <p:cNvPr name="Group 15" id="15"/>
          <p:cNvGrpSpPr/>
          <p:nvPr/>
        </p:nvGrpSpPr>
        <p:grpSpPr>
          <a:xfrm rot="0">
            <a:off x="8078656" y="4176260"/>
            <a:ext cx="644030" cy="64403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17" id="17"/>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3</a:t>
              </a:r>
            </a:p>
          </p:txBody>
        </p:sp>
      </p:grpSp>
      <p:grpSp>
        <p:nvGrpSpPr>
          <p:cNvPr name="Group 18" id="18"/>
          <p:cNvGrpSpPr/>
          <p:nvPr/>
        </p:nvGrpSpPr>
        <p:grpSpPr>
          <a:xfrm rot="0">
            <a:off x="8078656" y="5041006"/>
            <a:ext cx="644030" cy="64403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20" id="20"/>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4</a:t>
              </a:r>
            </a:p>
          </p:txBody>
        </p:sp>
      </p:grpSp>
      <p:grpSp>
        <p:nvGrpSpPr>
          <p:cNvPr name="Group 21" id="21"/>
          <p:cNvGrpSpPr/>
          <p:nvPr/>
        </p:nvGrpSpPr>
        <p:grpSpPr>
          <a:xfrm rot="0">
            <a:off x="8078656" y="5905751"/>
            <a:ext cx="644030" cy="64403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23" id="23"/>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5</a:t>
              </a:r>
            </a:p>
          </p:txBody>
        </p:sp>
      </p:grpSp>
      <p:grpSp>
        <p:nvGrpSpPr>
          <p:cNvPr name="Group 24" id="24"/>
          <p:cNvGrpSpPr/>
          <p:nvPr/>
        </p:nvGrpSpPr>
        <p:grpSpPr>
          <a:xfrm rot="0">
            <a:off x="8078656" y="6770497"/>
            <a:ext cx="644030" cy="64403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26" id="26"/>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6</a:t>
              </a:r>
            </a:p>
          </p:txBody>
        </p:sp>
      </p:grpSp>
      <p:sp>
        <p:nvSpPr>
          <p:cNvPr name="TextBox 27" id="27"/>
          <p:cNvSpPr txBox="true"/>
          <p:nvPr/>
        </p:nvSpPr>
        <p:spPr>
          <a:xfrm rot="0">
            <a:off x="9010957" y="8513843"/>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Conclusion</a:t>
            </a:r>
          </a:p>
        </p:txBody>
      </p:sp>
      <p:grpSp>
        <p:nvGrpSpPr>
          <p:cNvPr name="Group 28" id="28"/>
          <p:cNvGrpSpPr/>
          <p:nvPr/>
        </p:nvGrpSpPr>
        <p:grpSpPr>
          <a:xfrm rot="0">
            <a:off x="8078656" y="7635243"/>
            <a:ext cx="644030" cy="644030"/>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30" id="30"/>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7</a:t>
              </a:r>
            </a:p>
          </p:txBody>
        </p:sp>
      </p:grpSp>
      <p:grpSp>
        <p:nvGrpSpPr>
          <p:cNvPr name="Group 31" id="31"/>
          <p:cNvGrpSpPr/>
          <p:nvPr/>
        </p:nvGrpSpPr>
        <p:grpSpPr>
          <a:xfrm rot="0">
            <a:off x="8158306" y="8498348"/>
            <a:ext cx="644030" cy="64403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p:spPr>
        </p:sp>
        <p:sp>
          <p:nvSpPr>
            <p:cNvPr name="TextBox 33" id="33"/>
            <p:cNvSpPr txBox="true"/>
            <p:nvPr/>
          </p:nvSpPr>
          <p:spPr>
            <a:xfrm>
              <a:off x="76200" y="28575"/>
              <a:ext cx="660400" cy="708025"/>
            </a:xfrm>
            <a:prstGeom prst="rect">
              <a:avLst/>
            </a:prstGeom>
          </p:spPr>
          <p:txBody>
            <a:bodyPr anchor="ctr" rtlCol="false" tIns="53538" lIns="53538" bIns="53538" rIns="53538"/>
            <a:lstStyle/>
            <a:p>
              <a:pPr algn="ctr">
                <a:lnSpc>
                  <a:spcPts val="2800"/>
                </a:lnSpc>
              </a:pPr>
              <a:r>
                <a:rPr lang="en-US" sz="2000">
                  <a:solidFill>
                    <a:srgbClr val="FFF4EA"/>
                  </a:solidFill>
                  <a:latin typeface="Arimo"/>
                  <a:ea typeface="Arimo"/>
                  <a:cs typeface="Arimo"/>
                  <a:sym typeface="Arimo"/>
                </a:rPr>
                <a:t>8</a:t>
              </a:r>
            </a:p>
          </p:txBody>
        </p:sp>
      </p:grpSp>
      <p:grpSp>
        <p:nvGrpSpPr>
          <p:cNvPr name="Group 34" id="34"/>
          <p:cNvGrpSpPr>
            <a:grpSpLocks noChangeAspect="true"/>
          </p:cNvGrpSpPr>
          <p:nvPr/>
        </p:nvGrpSpPr>
        <p:grpSpPr>
          <a:xfrm rot="0">
            <a:off x="531734" y="514350"/>
            <a:ext cx="6172200" cy="9258300"/>
            <a:chOff x="0" y="0"/>
            <a:chExt cx="6350000" cy="9525000"/>
          </a:xfrm>
        </p:grpSpPr>
        <p:sp>
          <p:nvSpPr>
            <p:cNvPr name="Freeform 35" id="35"/>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62" t="0" r="-62" b="0"/>
              </a:stretch>
            </a:blipFill>
          </p:spPr>
        </p:sp>
      </p:grpSp>
      <p:grpSp>
        <p:nvGrpSpPr>
          <p:cNvPr name="Group 36" id="36"/>
          <p:cNvGrpSpPr/>
          <p:nvPr/>
        </p:nvGrpSpPr>
        <p:grpSpPr>
          <a:xfrm rot="3383585">
            <a:off x="350949" y="299588"/>
            <a:ext cx="703419" cy="703419"/>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38" id="38"/>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39" id="39"/>
          <p:cNvGrpSpPr/>
          <p:nvPr/>
        </p:nvGrpSpPr>
        <p:grpSpPr>
          <a:xfrm rot="553471">
            <a:off x="17315468" y="9202587"/>
            <a:ext cx="703419" cy="615492"/>
            <a:chOff x="0" y="0"/>
            <a:chExt cx="812800" cy="711200"/>
          </a:xfrm>
        </p:grpSpPr>
        <p:sp>
          <p:nvSpPr>
            <p:cNvPr name="Freeform 40" id="40"/>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41" id="41"/>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sp>
        <p:nvSpPr>
          <p:cNvPr name="Freeform 42" id="42"/>
          <p:cNvSpPr/>
          <p:nvPr/>
        </p:nvSpPr>
        <p:spPr>
          <a:xfrm flipH="false" flipV="false" rot="-9355170">
            <a:off x="-2225891" y="7134255"/>
            <a:ext cx="3946362" cy="2101438"/>
          </a:xfrm>
          <a:custGeom>
            <a:avLst/>
            <a:gdLst/>
            <a:ahLst/>
            <a:cxnLst/>
            <a:rect r="r" b="b" t="t" l="l"/>
            <a:pathLst>
              <a:path h="2101438" w="3946362">
                <a:moveTo>
                  <a:pt x="0" y="0"/>
                </a:moveTo>
                <a:lnTo>
                  <a:pt x="3946362" y="0"/>
                </a:lnTo>
                <a:lnTo>
                  <a:pt x="3946362" y="2101439"/>
                </a:lnTo>
                <a:lnTo>
                  <a:pt x="0" y="210143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3" id="43"/>
          <p:cNvSpPr/>
          <p:nvPr/>
        </p:nvSpPr>
        <p:spPr>
          <a:xfrm flipH="false" flipV="false" rot="0">
            <a:off x="13065668" y="8361555"/>
            <a:ext cx="2579028" cy="2579028"/>
          </a:xfrm>
          <a:custGeom>
            <a:avLst/>
            <a:gdLst/>
            <a:ahLst/>
            <a:cxnLst/>
            <a:rect r="r" b="b" t="t" l="l"/>
            <a:pathLst>
              <a:path h="2579028" w="2579028">
                <a:moveTo>
                  <a:pt x="0" y="0"/>
                </a:moveTo>
                <a:lnTo>
                  <a:pt x="2579027" y="0"/>
                </a:lnTo>
                <a:lnTo>
                  <a:pt x="2579027" y="2579028"/>
                </a:lnTo>
                <a:lnTo>
                  <a:pt x="0" y="25790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44" id="44"/>
          <p:cNvSpPr txBox="true"/>
          <p:nvPr/>
        </p:nvSpPr>
        <p:spPr>
          <a:xfrm rot="0">
            <a:off x="8931307" y="7650738"/>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Privacy Settings</a:t>
            </a:r>
          </a:p>
        </p:txBody>
      </p:sp>
      <p:sp>
        <p:nvSpPr>
          <p:cNvPr name="TextBox 45" id="45"/>
          <p:cNvSpPr txBox="true"/>
          <p:nvPr/>
        </p:nvSpPr>
        <p:spPr>
          <a:xfrm rot="0">
            <a:off x="8931307" y="2462263"/>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Introduction</a:t>
            </a:r>
          </a:p>
        </p:txBody>
      </p:sp>
      <p:sp>
        <p:nvSpPr>
          <p:cNvPr name="TextBox 46" id="46"/>
          <p:cNvSpPr txBox="true"/>
          <p:nvPr/>
        </p:nvSpPr>
        <p:spPr>
          <a:xfrm rot="0">
            <a:off x="8931307" y="3327009"/>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Password Safety</a:t>
            </a:r>
          </a:p>
        </p:txBody>
      </p:sp>
      <p:sp>
        <p:nvSpPr>
          <p:cNvPr name="TextBox 47" id="47"/>
          <p:cNvSpPr txBox="true"/>
          <p:nvPr/>
        </p:nvSpPr>
        <p:spPr>
          <a:xfrm rot="0">
            <a:off x="8931307" y="4191755"/>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Phishing Awareness</a:t>
            </a:r>
          </a:p>
        </p:txBody>
      </p:sp>
      <p:sp>
        <p:nvSpPr>
          <p:cNvPr name="TextBox 48" id="48"/>
          <p:cNvSpPr txBox="true"/>
          <p:nvPr/>
        </p:nvSpPr>
        <p:spPr>
          <a:xfrm rot="0">
            <a:off x="8931307" y="5056500"/>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Common types of phishing attacks</a:t>
            </a:r>
          </a:p>
        </p:txBody>
      </p:sp>
      <p:sp>
        <p:nvSpPr>
          <p:cNvPr name="TextBox 49" id="49"/>
          <p:cNvSpPr txBox="true"/>
          <p:nvPr/>
        </p:nvSpPr>
        <p:spPr>
          <a:xfrm rot="0">
            <a:off x="8931307" y="5921246"/>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Phishing websites identification</a:t>
            </a:r>
          </a:p>
        </p:txBody>
      </p:sp>
      <p:sp>
        <p:nvSpPr>
          <p:cNvPr name="TextBox 50" id="50"/>
          <p:cNvSpPr txBox="true"/>
          <p:nvPr/>
        </p:nvSpPr>
        <p:spPr>
          <a:xfrm rot="0">
            <a:off x="8931307" y="6785992"/>
            <a:ext cx="6713388" cy="431800"/>
          </a:xfrm>
          <a:prstGeom prst="rect">
            <a:avLst/>
          </a:prstGeom>
        </p:spPr>
        <p:txBody>
          <a:bodyPr anchor="t" rtlCol="false" tIns="0" lIns="0" bIns="0" rIns="0">
            <a:spAutoFit/>
          </a:bodyPr>
          <a:lstStyle/>
          <a:p>
            <a:pPr algn="l">
              <a:lnSpc>
                <a:spcPts val="3499"/>
              </a:lnSpc>
            </a:pPr>
            <a:r>
              <a:rPr lang="en-US" sz="2499">
                <a:solidFill>
                  <a:srgbClr val="372A28"/>
                </a:solidFill>
                <a:latin typeface="Arimo"/>
                <a:ea typeface="Arimo"/>
                <a:cs typeface="Arimo"/>
                <a:sym typeface="Arimo"/>
              </a:rPr>
              <a:t>Social Media Safety</a:t>
            </a:r>
          </a:p>
        </p:txBody>
      </p:sp>
      <p:sp>
        <p:nvSpPr>
          <p:cNvPr name="TextBox 51" id="51"/>
          <p:cNvSpPr txBox="true"/>
          <p:nvPr/>
        </p:nvSpPr>
        <p:spPr>
          <a:xfrm rot="0">
            <a:off x="8237956" y="1085842"/>
            <a:ext cx="7406739" cy="1360927"/>
          </a:xfrm>
          <a:prstGeom prst="rect">
            <a:avLst/>
          </a:prstGeom>
        </p:spPr>
        <p:txBody>
          <a:bodyPr anchor="t" rtlCol="false" tIns="0" lIns="0" bIns="0" rIns="0">
            <a:spAutoFit/>
          </a:bodyPr>
          <a:lstStyle/>
          <a:p>
            <a:pPr algn="l">
              <a:lnSpc>
                <a:spcPts val="10038"/>
              </a:lnSpc>
              <a:spcBef>
                <a:spcPct val="0"/>
              </a:spcBef>
            </a:pPr>
            <a:r>
              <a:rPr lang="en-US" sz="7170">
                <a:solidFill>
                  <a:srgbClr val="372A28"/>
                </a:solidFill>
                <a:latin typeface="Cheddar"/>
                <a:ea typeface="Cheddar"/>
                <a:cs typeface="Cheddar"/>
                <a:sym typeface="Cheddar"/>
              </a:rPr>
              <a:t>TOPIC OUTLINE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391240" y="673344"/>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82964" y="539250"/>
            <a:ext cx="7232859" cy="9208500"/>
          </a:xfrm>
          <a:custGeom>
            <a:avLst/>
            <a:gdLst/>
            <a:ahLst/>
            <a:cxnLst/>
            <a:rect r="r" b="b" t="t" l="l"/>
            <a:pathLst>
              <a:path h="9208500" w="7232859">
                <a:moveTo>
                  <a:pt x="0" y="0"/>
                </a:moveTo>
                <a:lnTo>
                  <a:pt x="7232859" y="0"/>
                </a:lnTo>
                <a:lnTo>
                  <a:pt x="7232859" y="9208500"/>
                </a:lnTo>
                <a:lnTo>
                  <a:pt x="0" y="92085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8144720" y="539250"/>
            <a:ext cx="9649676" cy="9086836"/>
            <a:chOff x="0" y="0"/>
            <a:chExt cx="2541478" cy="2393241"/>
          </a:xfrm>
        </p:grpSpPr>
        <p:sp>
          <p:nvSpPr>
            <p:cNvPr name="Freeform 5" id="5"/>
            <p:cNvSpPr/>
            <p:nvPr/>
          </p:nvSpPr>
          <p:spPr>
            <a:xfrm flipH="false" flipV="false" rot="0">
              <a:off x="0" y="0"/>
              <a:ext cx="2541478" cy="2393241"/>
            </a:xfrm>
            <a:custGeom>
              <a:avLst/>
              <a:gdLst/>
              <a:ahLst/>
              <a:cxnLst/>
              <a:rect r="r" b="b" t="t" l="l"/>
              <a:pathLst>
                <a:path h="2393241" w="2541478">
                  <a:moveTo>
                    <a:pt x="40917" y="0"/>
                  </a:moveTo>
                  <a:lnTo>
                    <a:pt x="2500561" y="0"/>
                  </a:lnTo>
                  <a:cubicBezTo>
                    <a:pt x="2511413" y="0"/>
                    <a:pt x="2521820" y="4311"/>
                    <a:pt x="2529494" y="11984"/>
                  </a:cubicBezTo>
                  <a:cubicBezTo>
                    <a:pt x="2537167" y="19658"/>
                    <a:pt x="2541478" y="30065"/>
                    <a:pt x="2541478" y="40917"/>
                  </a:cubicBezTo>
                  <a:lnTo>
                    <a:pt x="2541478" y="2352323"/>
                  </a:lnTo>
                  <a:cubicBezTo>
                    <a:pt x="2541478" y="2363176"/>
                    <a:pt x="2537167" y="2373583"/>
                    <a:pt x="2529494" y="2381256"/>
                  </a:cubicBezTo>
                  <a:cubicBezTo>
                    <a:pt x="2521820" y="2388930"/>
                    <a:pt x="2511413" y="2393241"/>
                    <a:pt x="2500561" y="2393241"/>
                  </a:cubicBezTo>
                  <a:lnTo>
                    <a:pt x="40917" y="2393241"/>
                  </a:lnTo>
                  <a:cubicBezTo>
                    <a:pt x="30065" y="2393241"/>
                    <a:pt x="19658" y="2388930"/>
                    <a:pt x="11984" y="2381256"/>
                  </a:cubicBezTo>
                  <a:cubicBezTo>
                    <a:pt x="4311" y="2373583"/>
                    <a:pt x="0" y="2363176"/>
                    <a:pt x="0" y="2352323"/>
                  </a:cubicBezTo>
                  <a:lnTo>
                    <a:pt x="0" y="40917"/>
                  </a:lnTo>
                  <a:cubicBezTo>
                    <a:pt x="0" y="30065"/>
                    <a:pt x="4311" y="19658"/>
                    <a:pt x="11984" y="11984"/>
                  </a:cubicBezTo>
                  <a:cubicBezTo>
                    <a:pt x="19658" y="4311"/>
                    <a:pt x="30065" y="0"/>
                    <a:pt x="40917" y="0"/>
                  </a:cubicBezTo>
                  <a:close/>
                </a:path>
              </a:pathLst>
            </a:custGeom>
            <a:solidFill>
              <a:srgbClr val="FFC61A"/>
            </a:solidFill>
          </p:spPr>
        </p:sp>
        <p:sp>
          <p:nvSpPr>
            <p:cNvPr name="TextBox 6" id="6"/>
            <p:cNvSpPr txBox="true"/>
            <p:nvPr/>
          </p:nvSpPr>
          <p:spPr>
            <a:xfrm>
              <a:off x="0" y="-57150"/>
              <a:ext cx="2541478" cy="2450391"/>
            </a:xfrm>
            <a:prstGeom prst="rect">
              <a:avLst/>
            </a:prstGeom>
          </p:spPr>
          <p:txBody>
            <a:bodyPr anchor="ctr" rtlCol="false" tIns="50800" lIns="50800" bIns="50800" rIns="50800"/>
            <a:lstStyle/>
            <a:p>
              <a:pPr algn="ctr">
                <a:lnSpc>
                  <a:spcPts val="3251"/>
                </a:lnSpc>
              </a:pPr>
            </a:p>
          </p:txBody>
        </p:sp>
      </p:grpSp>
      <p:sp>
        <p:nvSpPr>
          <p:cNvPr name="Freeform 7" id="7"/>
          <p:cNvSpPr/>
          <p:nvPr/>
        </p:nvSpPr>
        <p:spPr>
          <a:xfrm flipH="false" flipV="false" rot="0">
            <a:off x="9839206" y="1028700"/>
            <a:ext cx="6212745" cy="7925091"/>
          </a:xfrm>
          <a:custGeom>
            <a:avLst/>
            <a:gdLst/>
            <a:ahLst/>
            <a:cxnLst/>
            <a:rect r="r" b="b" t="t" l="l"/>
            <a:pathLst>
              <a:path h="7925091" w="6212745">
                <a:moveTo>
                  <a:pt x="0" y="0"/>
                </a:moveTo>
                <a:lnTo>
                  <a:pt x="6212744" y="0"/>
                </a:lnTo>
                <a:lnTo>
                  <a:pt x="6212744" y="7925091"/>
                </a:lnTo>
                <a:lnTo>
                  <a:pt x="0" y="7925091"/>
                </a:lnTo>
                <a:lnTo>
                  <a:pt x="0" y="0"/>
                </a:lnTo>
                <a:close/>
              </a:path>
            </a:pathLst>
          </a:custGeom>
          <a:blipFill>
            <a:blip r:embed="rId6"/>
            <a:stretch>
              <a:fillRect l="0" t="0" r="0" b="0"/>
            </a:stretch>
          </a:blipFill>
        </p:spPr>
      </p:sp>
      <p:sp>
        <p:nvSpPr>
          <p:cNvPr name="Freeform 8" id="8"/>
          <p:cNvSpPr/>
          <p:nvPr/>
        </p:nvSpPr>
        <p:spPr>
          <a:xfrm flipH="false" flipV="false" rot="9301885">
            <a:off x="16314819" y="80586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16771462" y="8614270"/>
            <a:ext cx="644030" cy="679043"/>
            <a:chOff x="0" y="0"/>
            <a:chExt cx="812800" cy="856988"/>
          </a:xfrm>
        </p:grpSpPr>
        <p:sp>
          <p:nvSpPr>
            <p:cNvPr name="Freeform 10" id="10"/>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11" id="11"/>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3</a:t>
              </a:r>
            </a:p>
          </p:txBody>
        </p:sp>
      </p:grpSp>
      <p:grpSp>
        <p:nvGrpSpPr>
          <p:cNvPr name="Group 12" id="12"/>
          <p:cNvGrpSpPr/>
          <p:nvPr/>
        </p:nvGrpSpPr>
        <p:grpSpPr>
          <a:xfrm rot="-2977118">
            <a:off x="6968336" y="430870"/>
            <a:ext cx="703419" cy="70341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14" id="14"/>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5" id="15"/>
          <p:cNvGrpSpPr/>
          <p:nvPr/>
        </p:nvGrpSpPr>
        <p:grpSpPr>
          <a:xfrm rot="-2977118">
            <a:off x="13334214" y="8906590"/>
            <a:ext cx="703419" cy="70341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17" id="17"/>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8" id="18"/>
          <p:cNvGrpSpPr/>
          <p:nvPr/>
        </p:nvGrpSpPr>
        <p:grpSpPr>
          <a:xfrm rot="490338">
            <a:off x="16907590" y="366338"/>
            <a:ext cx="703419" cy="615492"/>
            <a:chOff x="0" y="0"/>
            <a:chExt cx="812800" cy="711200"/>
          </a:xfrm>
        </p:grpSpPr>
        <p:sp>
          <p:nvSpPr>
            <p:cNvPr name="Freeform 19" id="1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20" id="20"/>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sp>
        <p:nvSpPr>
          <p:cNvPr name="TextBox 21" id="21"/>
          <p:cNvSpPr txBox="true"/>
          <p:nvPr/>
        </p:nvSpPr>
        <p:spPr>
          <a:xfrm rot="0">
            <a:off x="1169772" y="3164724"/>
            <a:ext cx="6059244" cy="1219180"/>
          </a:xfrm>
          <a:prstGeom prst="rect">
            <a:avLst/>
          </a:prstGeom>
        </p:spPr>
        <p:txBody>
          <a:bodyPr anchor="t" rtlCol="false" tIns="0" lIns="0" bIns="0" rIns="0">
            <a:spAutoFit/>
          </a:bodyPr>
          <a:lstStyle/>
          <a:p>
            <a:pPr algn="ctr">
              <a:lnSpc>
                <a:spcPts val="8926"/>
              </a:lnSpc>
              <a:spcBef>
                <a:spcPct val="0"/>
              </a:spcBef>
            </a:pPr>
            <a:r>
              <a:rPr lang="en-US" sz="6375">
                <a:solidFill>
                  <a:srgbClr val="FFF4EA"/>
                </a:solidFill>
                <a:latin typeface="Cheddar"/>
                <a:ea typeface="Cheddar"/>
                <a:cs typeface="Cheddar"/>
                <a:sym typeface="Cheddar"/>
              </a:rPr>
              <a:t>INTRODUCTION</a:t>
            </a:r>
          </a:p>
        </p:txBody>
      </p:sp>
      <p:sp>
        <p:nvSpPr>
          <p:cNvPr name="TextBox 22" id="22"/>
          <p:cNvSpPr txBox="true"/>
          <p:nvPr/>
        </p:nvSpPr>
        <p:spPr>
          <a:xfrm rot="0">
            <a:off x="1257271" y="4745615"/>
            <a:ext cx="5884245" cy="2408555"/>
          </a:xfrm>
          <a:prstGeom prst="rect">
            <a:avLst/>
          </a:prstGeom>
        </p:spPr>
        <p:txBody>
          <a:bodyPr anchor="t" rtlCol="false" tIns="0" lIns="0" bIns="0" rIns="0">
            <a:spAutoFit/>
          </a:bodyPr>
          <a:lstStyle/>
          <a:p>
            <a:pPr algn="just">
              <a:lnSpc>
                <a:spcPts val="3220"/>
              </a:lnSpc>
            </a:pPr>
            <a:r>
              <a:rPr lang="en-US" sz="2300">
                <a:solidFill>
                  <a:srgbClr val="FFF4EA"/>
                </a:solidFill>
                <a:latin typeface="Arimo"/>
                <a:ea typeface="Arimo"/>
                <a:cs typeface="Arimo"/>
                <a:sym typeface="Arimo"/>
              </a:rPr>
              <a:t>Phishing attacks remain one of the most common and effective cyber threats facing individuals and organizations today. This training module will help you understand, identify, and protect yourself from various types of phishing attempts.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8780182">
            <a:off x="16521470" y="-56079"/>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780182">
            <a:off x="-1766530" y="8255794"/>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854245" y="1015810"/>
            <a:ext cx="16816480" cy="8831091"/>
            <a:chOff x="0" y="0"/>
            <a:chExt cx="1885369" cy="990092"/>
          </a:xfrm>
        </p:grpSpPr>
        <p:sp>
          <p:nvSpPr>
            <p:cNvPr name="Freeform 5" id="5"/>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6" id="6"/>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7" id="7"/>
          <p:cNvGrpSpPr/>
          <p:nvPr/>
        </p:nvGrpSpPr>
        <p:grpSpPr>
          <a:xfrm rot="0">
            <a:off x="560281" y="538956"/>
            <a:ext cx="17293494" cy="9115059"/>
            <a:chOff x="0" y="0"/>
            <a:chExt cx="1938850" cy="1021929"/>
          </a:xfrm>
        </p:grpSpPr>
        <p:sp>
          <p:nvSpPr>
            <p:cNvPr name="Freeform 8" id="8"/>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9" id="9"/>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0">
            <a:off x="1260777" y="1015810"/>
            <a:ext cx="329975" cy="32997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3" id="13"/>
          <p:cNvGrpSpPr/>
          <p:nvPr/>
        </p:nvGrpSpPr>
        <p:grpSpPr>
          <a:xfrm rot="0">
            <a:off x="1761714" y="1015810"/>
            <a:ext cx="329975" cy="3299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6" id="16"/>
          <p:cNvGrpSpPr/>
          <p:nvPr/>
        </p:nvGrpSpPr>
        <p:grpSpPr>
          <a:xfrm rot="0">
            <a:off x="2262650"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19" id="19"/>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0" id="20"/>
          <p:cNvGrpSpPr>
            <a:grpSpLocks noChangeAspect="true"/>
          </p:cNvGrpSpPr>
          <p:nvPr/>
        </p:nvGrpSpPr>
        <p:grpSpPr>
          <a:xfrm rot="0">
            <a:off x="10329578" y="2709872"/>
            <a:ext cx="6616228" cy="2646491"/>
            <a:chOff x="0" y="0"/>
            <a:chExt cx="6350000" cy="2540000"/>
          </a:xfrm>
        </p:grpSpPr>
        <p:sp>
          <p:nvSpPr>
            <p:cNvPr name="Freeform 21" id="21"/>
            <p:cNvSpPr/>
            <p:nvPr/>
          </p:nvSpPr>
          <p:spPr>
            <a:xfrm flipH="false" flipV="false" rot="0">
              <a:off x="0" y="0"/>
              <a:ext cx="6350000" cy="2540000"/>
            </a:xfrm>
            <a:custGeom>
              <a:avLst/>
              <a:gdLst/>
              <a:ahLst/>
              <a:cxnLst/>
              <a:rect r="r" b="b" t="t" l="l"/>
              <a:pathLst>
                <a:path h="2540000" w="635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blipFill>
              <a:blip r:embed="rId4"/>
              <a:stretch>
                <a:fillRect l="0" t="-30276" r="0" b="-119723"/>
              </a:stretch>
            </a:blipFill>
          </p:spPr>
        </p:sp>
        <p:sp>
          <p:nvSpPr>
            <p:cNvPr name="Freeform 22" id="22"/>
            <p:cNvSpPr/>
            <p:nvPr/>
          </p:nvSpPr>
          <p:spPr>
            <a:xfrm flipH="false" flipV="false" rot="0">
              <a:off x="0" y="0"/>
              <a:ext cx="6350000" cy="2540000"/>
            </a:xfrm>
            <a:custGeom>
              <a:avLst/>
              <a:gdLst/>
              <a:ahLst/>
              <a:cxnLst/>
              <a:rect r="r" b="b" t="t" l="l"/>
              <a:pathLst>
                <a:path h="2540000" w="6350000">
                  <a:moveTo>
                    <a:pt x="5080000" y="19050"/>
                  </a:moveTo>
                  <a:cubicBezTo>
                    <a:pt x="5769610" y="19050"/>
                    <a:pt x="6330950" y="580390"/>
                    <a:pt x="6330950" y="1270000"/>
                  </a:cubicBezTo>
                  <a:cubicBezTo>
                    <a:pt x="6330950" y="1959610"/>
                    <a:pt x="5769610" y="2520950"/>
                    <a:pt x="5080000" y="2520950"/>
                  </a:cubicBezTo>
                  <a:lnTo>
                    <a:pt x="1270000" y="2520950"/>
                  </a:lnTo>
                  <a:cubicBezTo>
                    <a:pt x="580390" y="2520950"/>
                    <a:pt x="19050" y="1959610"/>
                    <a:pt x="19050" y="1270000"/>
                  </a:cubicBezTo>
                  <a:cubicBezTo>
                    <a:pt x="19050" y="580390"/>
                    <a:pt x="580390" y="19050"/>
                    <a:pt x="1270000" y="19050"/>
                  </a:cubicBezTo>
                  <a:lnTo>
                    <a:pt x="5080000" y="19050"/>
                  </a:lnTo>
                  <a:moveTo>
                    <a:pt x="5080000" y="0"/>
                  </a:moveTo>
                  <a:lnTo>
                    <a:pt x="1270000" y="0"/>
                  </a:lnTo>
                  <a:cubicBezTo>
                    <a:pt x="568960" y="0"/>
                    <a:pt x="0" y="568960"/>
                    <a:pt x="0" y="1270000"/>
                  </a:cubicBezTo>
                  <a:cubicBezTo>
                    <a:pt x="0" y="1971040"/>
                    <a:pt x="568960" y="2540000"/>
                    <a:pt x="1270000" y="2540000"/>
                  </a:cubicBezTo>
                  <a:lnTo>
                    <a:pt x="5080000" y="2540000"/>
                  </a:lnTo>
                  <a:cubicBezTo>
                    <a:pt x="5781040" y="2540000"/>
                    <a:pt x="6350000" y="1971040"/>
                    <a:pt x="6350000" y="1270000"/>
                  </a:cubicBezTo>
                  <a:cubicBezTo>
                    <a:pt x="6350000" y="568960"/>
                    <a:pt x="5781040" y="0"/>
                    <a:pt x="5080000" y="0"/>
                  </a:cubicBezTo>
                  <a:lnTo>
                    <a:pt x="5080000" y="0"/>
                  </a:lnTo>
                  <a:close/>
                </a:path>
              </a:pathLst>
            </a:custGeom>
            <a:solidFill>
              <a:srgbClr val="211614"/>
            </a:solidFill>
          </p:spPr>
        </p:sp>
      </p:grpSp>
      <p:grpSp>
        <p:nvGrpSpPr>
          <p:cNvPr name="Group 23" id="23"/>
          <p:cNvGrpSpPr>
            <a:grpSpLocks noChangeAspect="true"/>
          </p:cNvGrpSpPr>
          <p:nvPr/>
        </p:nvGrpSpPr>
        <p:grpSpPr>
          <a:xfrm rot="0">
            <a:off x="1260777" y="6206028"/>
            <a:ext cx="6616228" cy="2646491"/>
            <a:chOff x="0" y="0"/>
            <a:chExt cx="6350000" cy="2540000"/>
          </a:xfrm>
        </p:grpSpPr>
        <p:sp>
          <p:nvSpPr>
            <p:cNvPr name="Freeform 24" id="24"/>
            <p:cNvSpPr/>
            <p:nvPr/>
          </p:nvSpPr>
          <p:spPr>
            <a:xfrm flipH="false" flipV="false" rot="0">
              <a:off x="0" y="0"/>
              <a:ext cx="6350000" cy="2540000"/>
            </a:xfrm>
            <a:custGeom>
              <a:avLst/>
              <a:gdLst/>
              <a:ahLst/>
              <a:cxnLst/>
              <a:rect r="r" b="b" t="t" l="l"/>
              <a:pathLst>
                <a:path h="2540000" w="635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blipFill>
              <a:blip r:embed="rId4"/>
              <a:stretch>
                <a:fillRect l="0" t="-134193" r="0" b="-15806"/>
              </a:stretch>
            </a:blipFill>
          </p:spPr>
        </p:sp>
        <p:sp>
          <p:nvSpPr>
            <p:cNvPr name="Freeform 25" id="25"/>
            <p:cNvSpPr/>
            <p:nvPr/>
          </p:nvSpPr>
          <p:spPr>
            <a:xfrm flipH="false" flipV="false" rot="0">
              <a:off x="0" y="0"/>
              <a:ext cx="6350000" cy="2540000"/>
            </a:xfrm>
            <a:custGeom>
              <a:avLst/>
              <a:gdLst/>
              <a:ahLst/>
              <a:cxnLst/>
              <a:rect r="r" b="b" t="t" l="l"/>
              <a:pathLst>
                <a:path h="2540000" w="6350000">
                  <a:moveTo>
                    <a:pt x="5080000" y="19050"/>
                  </a:moveTo>
                  <a:cubicBezTo>
                    <a:pt x="5769610" y="19050"/>
                    <a:pt x="6330950" y="580390"/>
                    <a:pt x="6330950" y="1270000"/>
                  </a:cubicBezTo>
                  <a:cubicBezTo>
                    <a:pt x="6330950" y="1959610"/>
                    <a:pt x="5769610" y="2520950"/>
                    <a:pt x="5080000" y="2520950"/>
                  </a:cubicBezTo>
                  <a:lnTo>
                    <a:pt x="1270000" y="2520950"/>
                  </a:lnTo>
                  <a:cubicBezTo>
                    <a:pt x="580390" y="2520950"/>
                    <a:pt x="19050" y="1959610"/>
                    <a:pt x="19050" y="1270000"/>
                  </a:cubicBezTo>
                  <a:cubicBezTo>
                    <a:pt x="19050" y="580390"/>
                    <a:pt x="580390" y="19050"/>
                    <a:pt x="1270000" y="19050"/>
                  </a:cubicBezTo>
                  <a:lnTo>
                    <a:pt x="5080000" y="19050"/>
                  </a:lnTo>
                  <a:moveTo>
                    <a:pt x="5080000" y="0"/>
                  </a:moveTo>
                  <a:lnTo>
                    <a:pt x="1270000" y="0"/>
                  </a:lnTo>
                  <a:cubicBezTo>
                    <a:pt x="568960" y="0"/>
                    <a:pt x="0" y="568960"/>
                    <a:pt x="0" y="1270000"/>
                  </a:cubicBezTo>
                  <a:cubicBezTo>
                    <a:pt x="0" y="1971040"/>
                    <a:pt x="568960" y="2540000"/>
                    <a:pt x="1270000" y="2540000"/>
                  </a:cubicBezTo>
                  <a:lnTo>
                    <a:pt x="5080000" y="2540000"/>
                  </a:lnTo>
                  <a:cubicBezTo>
                    <a:pt x="5781040" y="2540000"/>
                    <a:pt x="6350000" y="1971040"/>
                    <a:pt x="6350000" y="1270000"/>
                  </a:cubicBezTo>
                  <a:cubicBezTo>
                    <a:pt x="6350000" y="568960"/>
                    <a:pt x="5781040" y="0"/>
                    <a:pt x="5080000" y="0"/>
                  </a:cubicBezTo>
                  <a:lnTo>
                    <a:pt x="5080000" y="0"/>
                  </a:lnTo>
                  <a:close/>
                </a:path>
              </a:pathLst>
            </a:custGeom>
            <a:solidFill>
              <a:srgbClr val="211614"/>
            </a:solidFill>
          </p:spPr>
        </p:sp>
      </p:gr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4</a:t>
              </a:r>
            </a:p>
          </p:txBody>
        </p:sp>
      </p:grpSp>
      <p:sp>
        <p:nvSpPr>
          <p:cNvPr name="TextBox 29" id="29"/>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0" id="30"/>
          <p:cNvSpPr txBox="true"/>
          <p:nvPr/>
        </p:nvSpPr>
        <p:spPr>
          <a:xfrm rot="0">
            <a:off x="1260777" y="2276299"/>
            <a:ext cx="8389113" cy="1219180"/>
          </a:xfrm>
          <a:prstGeom prst="rect">
            <a:avLst/>
          </a:prstGeom>
        </p:spPr>
        <p:txBody>
          <a:bodyPr anchor="t" rtlCol="false" tIns="0" lIns="0" bIns="0" rIns="0">
            <a:spAutoFit/>
          </a:bodyPr>
          <a:lstStyle/>
          <a:p>
            <a:pPr algn="l">
              <a:lnSpc>
                <a:spcPts val="8926"/>
              </a:lnSpc>
              <a:spcBef>
                <a:spcPct val="0"/>
              </a:spcBef>
            </a:pPr>
            <a:r>
              <a:rPr lang="en-US" sz="6375">
                <a:solidFill>
                  <a:srgbClr val="372A28"/>
                </a:solidFill>
                <a:latin typeface="Cheddar"/>
                <a:ea typeface="Cheddar"/>
                <a:cs typeface="Cheddar"/>
                <a:sym typeface="Cheddar"/>
              </a:rPr>
              <a:t>PASSWORD SAFETY</a:t>
            </a:r>
          </a:p>
        </p:txBody>
      </p:sp>
      <p:sp>
        <p:nvSpPr>
          <p:cNvPr name="TextBox 31" id="31"/>
          <p:cNvSpPr txBox="true"/>
          <p:nvPr/>
        </p:nvSpPr>
        <p:spPr>
          <a:xfrm rot="0">
            <a:off x="1260777" y="3762180"/>
            <a:ext cx="7830992" cy="120840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Create strong passwords with a combination of letters, numbers, and symbols. Use a different password for each account and change them regularly.</a:t>
            </a:r>
          </a:p>
        </p:txBody>
      </p:sp>
      <p:sp>
        <p:nvSpPr>
          <p:cNvPr name="TextBox 32" id="32"/>
          <p:cNvSpPr txBox="true"/>
          <p:nvPr/>
        </p:nvSpPr>
        <p:spPr>
          <a:xfrm rot="0">
            <a:off x="9262485" y="6139353"/>
            <a:ext cx="7830992" cy="120840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Don't use easy-to-guess passwords like 'password123' or 'qwerty'. Instead, use a unique combination of letters, numbers, and symbols for each account.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8288175">
            <a:off x="16174431" y="-22019"/>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288175">
            <a:off x="-1881236" y="7885566"/>
            <a:ext cx="3946362" cy="2101438"/>
          </a:xfrm>
          <a:custGeom>
            <a:avLst/>
            <a:gdLst/>
            <a:ahLst/>
            <a:cxnLst/>
            <a:rect r="r" b="b" t="t" l="l"/>
            <a:pathLst>
              <a:path h="2101438" w="3946362">
                <a:moveTo>
                  <a:pt x="0" y="0"/>
                </a:moveTo>
                <a:lnTo>
                  <a:pt x="3946363" y="0"/>
                </a:lnTo>
                <a:lnTo>
                  <a:pt x="3946363"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977118">
            <a:off x="17237545" y="9302305"/>
            <a:ext cx="703419" cy="70341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0">
            <a:off x="854245" y="1015810"/>
            <a:ext cx="16816480" cy="8831091"/>
            <a:chOff x="0" y="0"/>
            <a:chExt cx="1885369" cy="990092"/>
          </a:xfrm>
        </p:grpSpPr>
        <p:sp>
          <p:nvSpPr>
            <p:cNvPr name="Freeform 8" id="8"/>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9" id="9"/>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2977118">
            <a:off x="208572" y="187247"/>
            <a:ext cx="703419" cy="70341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12" id="12"/>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186364" y="3687905"/>
            <a:ext cx="16265834" cy="2641661"/>
            <a:chOff x="0" y="0"/>
            <a:chExt cx="5369934" cy="872107"/>
          </a:xfrm>
        </p:grpSpPr>
        <p:sp>
          <p:nvSpPr>
            <p:cNvPr name="Freeform 27" id="27"/>
            <p:cNvSpPr/>
            <p:nvPr/>
          </p:nvSpPr>
          <p:spPr>
            <a:xfrm flipH="false" flipV="false" rot="0">
              <a:off x="0" y="0"/>
              <a:ext cx="5369934" cy="872107"/>
            </a:xfrm>
            <a:custGeom>
              <a:avLst/>
              <a:gdLst/>
              <a:ahLst/>
              <a:cxnLst/>
              <a:rect r="r" b="b" t="t" l="l"/>
              <a:pathLst>
                <a:path h="872107" w="5369934">
                  <a:moveTo>
                    <a:pt x="0" y="0"/>
                  </a:moveTo>
                  <a:lnTo>
                    <a:pt x="5369934" y="0"/>
                  </a:lnTo>
                  <a:lnTo>
                    <a:pt x="5369934" y="872107"/>
                  </a:lnTo>
                  <a:lnTo>
                    <a:pt x="0" y="872107"/>
                  </a:lnTo>
                  <a:close/>
                </a:path>
              </a:pathLst>
            </a:custGeom>
            <a:solidFill>
              <a:srgbClr val="211614"/>
            </a:solidFill>
          </p:spPr>
        </p:sp>
        <p:sp>
          <p:nvSpPr>
            <p:cNvPr name="TextBox 28" id="28"/>
            <p:cNvSpPr txBox="true"/>
            <p:nvPr/>
          </p:nvSpPr>
          <p:spPr>
            <a:xfrm>
              <a:off x="0" y="-47625"/>
              <a:ext cx="5369934" cy="919732"/>
            </a:xfrm>
            <a:prstGeom prst="rect">
              <a:avLst/>
            </a:prstGeom>
          </p:spPr>
          <p:txBody>
            <a:bodyPr anchor="ctr" rtlCol="false" tIns="46083" lIns="46083" bIns="46083" rIns="46083"/>
            <a:lstStyle/>
            <a:p>
              <a:pPr algn="ctr">
                <a:lnSpc>
                  <a:spcPts val="2333"/>
                </a:lnSpc>
              </a:pPr>
            </a:p>
          </p:txBody>
        </p:sp>
      </p:grpSp>
      <p:grpSp>
        <p:nvGrpSpPr>
          <p:cNvPr name="Group 29" id="29"/>
          <p:cNvGrpSpPr/>
          <p:nvPr/>
        </p:nvGrpSpPr>
        <p:grpSpPr>
          <a:xfrm rot="0">
            <a:off x="1072771" y="3508379"/>
            <a:ext cx="16230600" cy="2686679"/>
            <a:chOff x="0" y="0"/>
            <a:chExt cx="21640800" cy="3582238"/>
          </a:xfrm>
        </p:grpSpPr>
        <p:pic>
          <p:nvPicPr>
            <p:cNvPr name="Picture 30" id="30"/>
            <p:cNvPicPr>
              <a:picLocks noChangeAspect="true"/>
            </p:cNvPicPr>
            <p:nvPr/>
          </p:nvPicPr>
          <p:blipFill>
            <a:blip r:embed="rId4"/>
            <a:srcRect l="0" t="35282" r="0" b="35282"/>
            <a:stretch>
              <a:fillRect/>
            </a:stretch>
          </p:blipFill>
          <p:spPr>
            <a:xfrm flipH="false" flipV="false">
              <a:off x="0" y="0"/>
              <a:ext cx="21640800" cy="3582238"/>
            </a:xfrm>
            <a:prstGeom prst="rect">
              <a:avLst/>
            </a:prstGeom>
          </p:spPr>
        </p:pic>
      </p:grpSp>
      <p:grpSp>
        <p:nvGrpSpPr>
          <p:cNvPr name="Group 31" id="31"/>
          <p:cNvGrpSpPr/>
          <p:nvPr/>
        </p:nvGrpSpPr>
        <p:grpSpPr>
          <a:xfrm rot="0">
            <a:off x="16771462" y="8614270"/>
            <a:ext cx="644030" cy="679043"/>
            <a:chOff x="0" y="0"/>
            <a:chExt cx="812800" cy="856988"/>
          </a:xfrm>
        </p:grpSpPr>
        <p:sp>
          <p:nvSpPr>
            <p:cNvPr name="Freeform 32" id="32"/>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33" id="33"/>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5</a:t>
              </a:r>
            </a:p>
          </p:txBody>
        </p:sp>
      </p:grpSp>
      <p:sp>
        <p:nvSpPr>
          <p:cNvPr name="TextBox 34" id="34"/>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5" id="35"/>
          <p:cNvSpPr txBox="true"/>
          <p:nvPr/>
        </p:nvSpPr>
        <p:spPr>
          <a:xfrm rot="0">
            <a:off x="2987368" y="2022499"/>
            <a:ext cx="12313265" cy="1219180"/>
          </a:xfrm>
          <a:prstGeom prst="rect">
            <a:avLst/>
          </a:prstGeom>
        </p:spPr>
        <p:txBody>
          <a:bodyPr anchor="t" rtlCol="false" tIns="0" lIns="0" bIns="0" rIns="0">
            <a:spAutoFit/>
          </a:bodyPr>
          <a:lstStyle/>
          <a:p>
            <a:pPr algn="ctr">
              <a:lnSpc>
                <a:spcPts val="8926"/>
              </a:lnSpc>
              <a:spcBef>
                <a:spcPct val="0"/>
              </a:spcBef>
            </a:pPr>
            <a:r>
              <a:rPr lang="en-US" sz="6375">
                <a:solidFill>
                  <a:srgbClr val="372A28"/>
                </a:solidFill>
                <a:latin typeface="Cheddar"/>
                <a:ea typeface="Cheddar"/>
                <a:cs typeface="Cheddar"/>
                <a:sym typeface="Cheddar"/>
              </a:rPr>
              <a:t>PHISHING AWARENESS</a:t>
            </a:r>
          </a:p>
        </p:txBody>
      </p:sp>
      <p:sp>
        <p:nvSpPr>
          <p:cNvPr name="TextBox 36" id="36"/>
          <p:cNvSpPr txBox="true"/>
          <p:nvPr/>
        </p:nvSpPr>
        <p:spPr>
          <a:xfrm rot="0">
            <a:off x="3180364" y="6607530"/>
            <a:ext cx="12164241" cy="240855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Phishing is a form of social engineering where attackers masquerade as legitimate entities to steal sensitive information such as :</a:t>
            </a:r>
          </a:p>
          <a:p>
            <a:pPr algn="just">
              <a:lnSpc>
                <a:spcPts val="3220"/>
              </a:lnSpc>
            </a:pPr>
            <a:r>
              <a:rPr lang="en-US" sz="2300">
                <a:solidFill>
                  <a:srgbClr val="372A28"/>
                </a:solidFill>
                <a:latin typeface="Arimo"/>
                <a:ea typeface="Arimo"/>
                <a:cs typeface="Arimo"/>
                <a:sym typeface="Arimo"/>
              </a:rPr>
              <a:t>Login credentials</a:t>
            </a:r>
          </a:p>
          <a:p>
            <a:pPr algn="just">
              <a:lnSpc>
                <a:spcPts val="3220"/>
              </a:lnSpc>
            </a:pPr>
            <a:r>
              <a:rPr lang="en-US" sz="2300">
                <a:solidFill>
                  <a:srgbClr val="372A28"/>
                </a:solidFill>
                <a:latin typeface="Arimo"/>
                <a:ea typeface="Arimo"/>
                <a:cs typeface="Arimo"/>
                <a:sym typeface="Arimo"/>
              </a:rPr>
              <a:t>Financial information</a:t>
            </a:r>
          </a:p>
          <a:p>
            <a:pPr algn="just">
              <a:lnSpc>
                <a:spcPts val="3220"/>
              </a:lnSpc>
            </a:pPr>
            <a:r>
              <a:rPr lang="en-US" sz="2300">
                <a:solidFill>
                  <a:srgbClr val="372A28"/>
                </a:solidFill>
                <a:latin typeface="Arimo"/>
                <a:ea typeface="Arimo"/>
                <a:cs typeface="Arimo"/>
                <a:sym typeface="Arimo"/>
              </a:rPr>
              <a:t>Personal identifying information</a:t>
            </a:r>
          </a:p>
          <a:p>
            <a:pPr algn="just">
              <a:lnSpc>
                <a:spcPts val="3220"/>
              </a:lnSpc>
            </a:pPr>
            <a:r>
              <a:rPr lang="en-US" sz="2300">
                <a:solidFill>
                  <a:srgbClr val="372A28"/>
                </a:solidFill>
                <a:latin typeface="Arimo"/>
                <a:ea typeface="Arimo"/>
                <a:cs typeface="Arimo"/>
                <a:sym typeface="Arimo"/>
              </a:rPr>
              <a:t>Corporate data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8288175">
            <a:off x="16174431" y="-22019"/>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288175">
            <a:off x="-1881236" y="7885566"/>
            <a:ext cx="3946362" cy="2101438"/>
          </a:xfrm>
          <a:custGeom>
            <a:avLst/>
            <a:gdLst/>
            <a:ahLst/>
            <a:cxnLst/>
            <a:rect r="r" b="b" t="t" l="l"/>
            <a:pathLst>
              <a:path h="2101438" w="3946362">
                <a:moveTo>
                  <a:pt x="0" y="0"/>
                </a:moveTo>
                <a:lnTo>
                  <a:pt x="3946363" y="0"/>
                </a:lnTo>
                <a:lnTo>
                  <a:pt x="3946363"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977118">
            <a:off x="17237545" y="9302305"/>
            <a:ext cx="703419" cy="70341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0">
            <a:off x="854245" y="1015810"/>
            <a:ext cx="16816480" cy="8831091"/>
            <a:chOff x="0" y="0"/>
            <a:chExt cx="1885369" cy="990092"/>
          </a:xfrm>
        </p:grpSpPr>
        <p:sp>
          <p:nvSpPr>
            <p:cNvPr name="Freeform 8" id="8"/>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9" id="9"/>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2977118">
            <a:off x="208572" y="187247"/>
            <a:ext cx="703419" cy="70341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12" id="12"/>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260777" y="4027767"/>
            <a:ext cx="4354197" cy="4586503"/>
            <a:chOff x="0" y="0"/>
            <a:chExt cx="1437476" cy="1514169"/>
          </a:xfrm>
        </p:grpSpPr>
        <p:sp>
          <p:nvSpPr>
            <p:cNvPr name="Freeform 27" id="27"/>
            <p:cNvSpPr/>
            <p:nvPr/>
          </p:nvSpPr>
          <p:spPr>
            <a:xfrm flipH="false" flipV="false" rot="0">
              <a:off x="0" y="0"/>
              <a:ext cx="1437476" cy="1514169"/>
            </a:xfrm>
            <a:custGeom>
              <a:avLst/>
              <a:gdLst/>
              <a:ahLst/>
              <a:cxnLst/>
              <a:rect r="r" b="b" t="t" l="l"/>
              <a:pathLst>
                <a:path h="1514169" w="1437476">
                  <a:moveTo>
                    <a:pt x="17780" y="0"/>
                  </a:moveTo>
                  <a:lnTo>
                    <a:pt x="1419696" y="0"/>
                  </a:lnTo>
                  <a:cubicBezTo>
                    <a:pt x="1424411" y="0"/>
                    <a:pt x="1428934" y="1873"/>
                    <a:pt x="1432268" y="5208"/>
                  </a:cubicBezTo>
                  <a:cubicBezTo>
                    <a:pt x="1435603" y="8542"/>
                    <a:pt x="1437476" y="13065"/>
                    <a:pt x="1437476" y="17780"/>
                  </a:cubicBezTo>
                  <a:lnTo>
                    <a:pt x="1437476" y="1496388"/>
                  </a:lnTo>
                  <a:cubicBezTo>
                    <a:pt x="1437476" y="1501104"/>
                    <a:pt x="1435603" y="1505627"/>
                    <a:pt x="1432268" y="1508961"/>
                  </a:cubicBezTo>
                  <a:cubicBezTo>
                    <a:pt x="1428934" y="1512295"/>
                    <a:pt x="1424411" y="1514169"/>
                    <a:pt x="1419696" y="1514169"/>
                  </a:cubicBezTo>
                  <a:lnTo>
                    <a:pt x="17780" y="1514169"/>
                  </a:lnTo>
                  <a:cubicBezTo>
                    <a:pt x="13065" y="1514169"/>
                    <a:pt x="8542" y="1512295"/>
                    <a:pt x="5208" y="1508961"/>
                  </a:cubicBezTo>
                  <a:cubicBezTo>
                    <a:pt x="1873" y="1505627"/>
                    <a:pt x="0" y="1501104"/>
                    <a:pt x="0" y="1496388"/>
                  </a:cubicBezTo>
                  <a:lnTo>
                    <a:pt x="0" y="17780"/>
                  </a:lnTo>
                  <a:cubicBezTo>
                    <a:pt x="0" y="13065"/>
                    <a:pt x="1873" y="8542"/>
                    <a:pt x="5208" y="5208"/>
                  </a:cubicBezTo>
                  <a:cubicBezTo>
                    <a:pt x="8542" y="1873"/>
                    <a:pt x="13065" y="0"/>
                    <a:pt x="17780" y="0"/>
                  </a:cubicBezTo>
                  <a:close/>
                </a:path>
              </a:pathLst>
            </a:custGeom>
            <a:solidFill>
              <a:srgbClr val="CD9F44"/>
            </a:solidFill>
          </p:spPr>
        </p:sp>
        <p:sp>
          <p:nvSpPr>
            <p:cNvPr name="TextBox 28" id="28"/>
            <p:cNvSpPr txBox="true"/>
            <p:nvPr/>
          </p:nvSpPr>
          <p:spPr>
            <a:xfrm>
              <a:off x="0" y="-47625"/>
              <a:ext cx="1437476" cy="1561794"/>
            </a:xfrm>
            <a:prstGeom prst="rect">
              <a:avLst/>
            </a:prstGeom>
          </p:spPr>
          <p:txBody>
            <a:bodyPr anchor="ctr" rtlCol="false" tIns="46083" lIns="46083" bIns="46083" rIns="46083"/>
            <a:lstStyle/>
            <a:p>
              <a:pPr algn="ctr">
                <a:lnSpc>
                  <a:spcPts val="2333"/>
                </a:lnSpc>
              </a:pPr>
            </a:p>
          </p:txBody>
        </p:sp>
      </p:grpSp>
      <p:grpSp>
        <p:nvGrpSpPr>
          <p:cNvPr name="Group 29" id="29"/>
          <p:cNvGrpSpPr/>
          <p:nvPr/>
        </p:nvGrpSpPr>
        <p:grpSpPr>
          <a:xfrm rot="0">
            <a:off x="16771462" y="8614270"/>
            <a:ext cx="644030" cy="679043"/>
            <a:chOff x="0" y="0"/>
            <a:chExt cx="812800" cy="856988"/>
          </a:xfrm>
        </p:grpSpPr>
        <p:sp>
          <p:nvSpPr>
            <p:cNvPr name="Freeform 30" id="30"/>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31" id="31"/>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6</a:t>
              </a:r>
            </a:p>
          </p:txBody>
        </p:sp>
      </p:grpSp>
      <p:sp>
        <p:nvSpPr>
          <p:cNvPr name="Freeform 32" id="32"/>
          <p:cNvSpPr/>
          <p:nvPr/>
        </p:nvSpPr>
        <p:spPr>
          <a:xfrm flipH="false" flipV="false" rot="0">
            <a:off x="1260777" y="4165604"/>
            <a:ext cx="4214025" cy="4448666"/>
          </a:xfrm>
          <a:custGeom>
            <a:avLst/>
            <a:gdLst/>
            <a:ahLst/>
            <a:cxnLst/>
            <a:rect r="r" b="b" t="t" l="l"/>
            <a:pathLst>
              <a:path h="4448666" w="4214025">
                <a:moveTo>
                  <a:pt x="0" y="0"/>
                </a:moveTo>
                <a:lnTo>
                  <a:pt x="4214026" y="0"/>
                </a:lnTo>
                <a:lnTo>
                  <a:pt x="4214026" y="4448666"/>
                </a:lnTo>
                <a:lnTo>
                  <a:pt x="0" y="4448666"/>
                </a:lnTo>
                <a:lnTo>
                  <a:pt x="0" y="0"/>
                </a:lnTo>
                <a:close/>
              </a:path>
            </a:pathLst>
          </a:custGeom>
          <a:blipFill>
            <a:blip r:embed="rId4"/>
            <a:stretch>
              <a:fillRect l="-151634" t="-247821" r="0" b="-9275"/>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2987368" y="2022499"/>
            <a:ext cx="12313265" cy="1219180"/>
          </a:xfrm>
          <a:prstGeom prst="rect">
            <a:avLst/>
          </a:prstGeom>
        </p:spPr>
        <p:txBody>
          <a:bodyPr anchor="t" rtlCol="false" tIns="0" lIns="0" bIns="0" rIns="0">
            <a:spAutoFit/>
          </a:bodyPr>
          <a:lstStyle/>
          <a:p>
            <a:pPr algn="ctr">
              <a:lnSpc>
                <a:spcPts val="8926"/>
              </a:lnSpc>
              <a:spcBef>
                <a:spcPct val="0"/>
              </a:spcBef>
            </a:pPr>
            <a:r>
              <a:rPr lang="en-US" sz="6375">
                <a:solidFill>
                  <a:srgbClr val="372A28"/>
                </a:solidFill>
                <a:latin typeface="Cheddar"/>
                <a:ea typeface="Cheddar"/>
                <a:cs typeface="Cheddar"/>
                <a:sym typeface="Cheddar"/>
              </a:rPr>
              <a:t>COMMON TYPES OF PHISHING ATTACKS</a:t>
            </a:r>
          </a:p>
        </p:txBody>
      </p:sp>
      <p:sp>
        <p:nvSpPr>
          <p:cNvPr name="TextBox 35" id="35"/>
          <p:cNvSpPr txBox="true"/>
          <p:nvPr/>
        </p:nvSpPr>
        <p:spPr>
          <a:xfrm rot="0">
            <a:off x="8222864" y="3228793"/>
            <a:ext cx="6638879" cy="1057275"/>
          </a:xfrm>
          <a:prstGeom prst="rect">
            <a:avLst/>
          </a:prstGeom>
        </p:spPr>
        <p:txBody>
          <a:bodyPr anchor="t" rtlCol="false" tIns="0" lIns="0" bIns="0" rIns="0">
            <a:spAutoFit/>
          </a:bodyPr>
          <a:lstStyle/>
          <a:p>
            <a:pPr algn="ctr">
              <a:lnSpc>
                <a:spcPts val="8400"/>
              </a:lnSpc>
              <a:spcBef>
                <a:spcPct val="0"/>
              </a:spcBef>
            </a:pPr>
            <a:r>
              <a:rPr lang="en-US" sz="6000">
                <a:solidFill>
                  <a:srgbClr val="372A28"/>
                </a:solidFill>
                <a:latin typeface="Arimo"/>
                <a:ea typeface="Arimo"/>
                <a:cs typeface="Arimo"/>
                <a:sym typeface="Arimo"/>
              </a:rPr>
              <a:t>EMAIL PHISHING</a:t>
            </a:r>
          </a:p>
        </p:txBody>
      </p:sp>
      <p:sp>
        <p:nvSpPr>
          <p:cNvPr name="TextBox 36" id="36"/>
          <p:cNvSpPr txBox="true"/>
          <p:nvPr/>
        </p:nvSpPr>
        <p:spPr>
          <a:xfrm rot="0">
            <a:off x="7340041" y="4219393"/>
            <a:ext cx="8404525" cy="480885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The most widespread form of phishing, involving deceptive emails that appear to come from legitimate</a:t>
            </a:r>
          </a:p>
          <a:p>
            <a:pPr algn="just">
              <a:lnSpc>
                <a:spcPts val="3220"/>
              </a:lnSpc>
            </a:pPr>
            <a:r>
              <a:rPr lang="en-US" sz="2300">
                <a:solidFill>
                  <a:srgbClr val="372A28"/>
                </a:solidFill>
                <a:latin typeface="Arimo"/>
                <a:ea typeface="Arimo"/>
                <a:cs typeface="Arimo"/>
                <a:sym typeface="Arimo"/>
              </a:rPr>
              <a:t>sources.</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Red Flags to Watch For</a:t>
            </a:r>
            <a:r>
              <a:rPr lang="en-US" sz="2300">
                <a:solidFill>
                  <a:srgbClr val="372A28"/>
                </a:solidFill>
                <a:latin typeface="Arimo"/>
                <a:ea typeface="Arimo"/>
                <a:cs typeface="Arimo"/>
                <a:sym typeface="Arimo"/>
              </a:rPr>
              <a:t> :</a:t>
            </a:r>
          </a:p>
          <a:p>
            <a:pPr algn="just">
              <a:lnSpc>
                <a:spcPts val="3220"/>
              </a:lnSpc>
            </a:pPr>
            <a:r>
              <a:rPr lang="en-US" sz="2300">
                <a:solidFill>
                  <a:srgbClr val="372A28"/>
                </a:solidFill>
                <a:latin typeface="Arimo"/>
                <a:ea typeface="Arimo"/>
                <a:cs typeface="Arimo"/>
                <a:sym typeface="Arimo"/>
              </a:rPr>
              <a:t>Urgent or threatening language demanding immediate action</a:t>
            </a:r>
          </a:p>
          <a:p>
            <a:pPr algn="just">
              <a:lnSpc>
                <a:spcPts val="3220"/>
              </a:lnSpc>
            </a:pPr>
            <a:r>
              <a:rPr lang="en-US" sz="2300">
                <a:solidFill>
                  <a:srgbClr val="372A28"/>
                </a:solidFill>
                <a:latin typeface="Arimo"/>
                <a:ea typeface="Arimo"/>
                <a:cs typeface="Arimo"/>
                <a:sym typeface="Arimo"/>
              </a:rPr>
              <a:t>Generic greetings like "Dear Sir/Madam" instead of your name</a:t>
            </a:r>
          </a:p>
          <a:p>
            <a:pPr algn="just">
              <a:lnSpc>
                <a:spcPts val="3220"/>
              </a:lnSpc>
            </a:pPr>
            <a:r>
              <a:rPr lang="en-US" sz="2300">
                <a:solidFill>
                  <a:srgbClr val="372A28"/>
                </a:solidFill>
                <a:latin typeface="Arimo"/>
                <a:ea typeface="Arimo"/>
                <a:cs typeface="Arimo"/>
                <a:sym typeface="Arimo"/>
              </a:rPr>
              <a:t>Spelling and grammar errors</a:t>
            </a:r>
          </a:p>
          <a:p>
            <a:pPr algn="just">
              <a:lnSpc>
                <a:spcPts val="3220"/>
              </a:lnSpc>
            </a:pPr>
            <a:r>
              <a:rPr lang="en-US" sz="2300">
                <a:solidFill>
                  <a:srgbClr val="372A28"/>
                </a:solidFill>
                <a:latin typeface="Arimo"/>
                <a:ea typeface="Arimo"/>
                <a:cs typeface="Arimo"/>
                <a:sym typeface="Arimo"/>
              </a:rPr>
              <a:t>Email addresses that closely mimic but don't exactly match legitimate companies</a:t>
            </a:r>
          </a:p>
          <a:p>
            <a:pPr algn="just">
              <a:lnSpc>
                <a:spcPts val="3220"/>
              </a:lnSpc>
            </a:pPr>
            <a:r>
              <a:rPr lang="en-US" sz="2300">
                <a:solidFill>
                  <a:srgbClr val="372A28"/>
                </a:solidFill>
                <a:latin typeface="Arimo"/>
                <a:ea typeface="Arimo"/>
                <a:cs typeface="Arimo"/>
                <a:sym typeface="Arimo"/>
              </a:rPr>
              <a:t>Requests for sensitive information</a:t>
            </a:r>
          </a:p>
          <a:p>
            <a:pPr algn="just">
              <a:lnSpc>
                <a:spcPts val="3220"/>
              </a:lnSpc>
            </a:pPr>
            <a:r>
              <a:rPr lang="en-US" sz="2300">
                <a:solidFill>
                  <a:srgbClr val="372A28"/>
                </a:solidFill>
                <a:latin typeface="Arimo"/>
                <a:ea typeface="Arimo"/>
                <a:cs typeface="Arimo"/>
                <a:sym typeface="Arimo"/>
              </a:rPr>
              <a:t>Suspicious attachments or links</a:t>
            </a:r>
          </a:p>
        </p:txBody>
      </p:sp>
      <p:sp>
        <p:nvSpPr>
          <p:cNvPr name="Freeform 37" id="37"/>
          <p:cNvSpPr/>
          <p:nvPr/>
        </p:nvSpPr>
        <p:spPr>
          <a:xfrm flipH="false" flipV="false" rot="0">
            <a:off x="7854486" y="9158238"/>
            <a:ext cx="2579028" cy="2579028"/>
          </a:xfrm>
          <a:custGeom>
            <a:avLst/>
            <a:gdLst/>
            <a:ahLst/>
            <a:cxnLst/>
            <a:rect r="r" b="b" t="t" l="l"/>
            <a:pathLst>
              <a:path h="2579028" w="2579028">
                <a:moveTo>
                  <a:pt x="0" y="0"/>
                </a:moveTo>
                <a:lnTo>
                  <a:pt x="2579028" y="0"/>
                </a:lnTo>
                <a:lnTo>
                  <a:pt x="2579028" y="2579027"/>
                </a:lnTo>
                <a:lnTo>
                  <a:pt x="0" y="25790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9454300">
            <a:off x="289469" y="-842678"/>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2977118">
            <a:off x="17403368" y="333311"/>
            <a:ext cx="703419" cy="7034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5" id="5"/>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6" id="6"/>
          <p:cNvGrpSpPr/>
          <p:nvPr/>
        </p:nvGrpSpPr>
        <p:grpSpPr>
          <a:xfrm rot="0">
            <a:off x="854245" y="1015810"/>
            <a:ext cx="16816480" cy="8831091"/>
            <a:chOff x="0" y="0"/>
            <a:chExt cx="1885369" cy="990092"/>
          </a:xfrm>
        </p:grpSpPr>
        <p:sp>
          <p:nvSpPr>
            <p:cNvPr name="Freeform 7" id="7"/>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8" id="8"/>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9" id="9"/>
          <p:cNvGrpSpPr/>
          <p:nvPr/>
        </p:nvGrpSpPr>
        <p:grpSpPr>
          <a:xfrm rot="0">
            <a:off x="560281" y="538956"/>
            <a:ext cx="17293494" cy="9115059"/>
            <a:chOff x="0" y="0"/>
            <a:chExt cx="1938850" cy="1021929"/>
          </a:xfrm>
        </p:grpSpPr>
        <p:sp>
          <p:nvSpPr>
            <p:cNvPr name="Freeform 10" id="10"/>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1" id="11"/>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2" id="12"/>
          <p:cNvGrpSpPr/>
          <p:nvPr/>
        </p:nvGrpSpPr>
        <p:grpSpPr>
          <a:xfrm rot="0">
            <a:off x="1260777" y="1015810"/>
            <a:ext cx="329975" cy="32997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5" id="15"/>
          <p:cNvGrpSpPr/>
          <p:nvPr/>
        </p:nvGrpSpPr>
        <p:grpSpPr>
          <a:xfrm rot="0">
            <a:off x="1761714" y="1015810"/>
            <a:ext cx="329975" cy="32997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8" id="18"/>
          <p:cNvGrpSpPr/>
          <p:nvPr/>
        </p:nvGrpSpPr>
        <p:grpSpPr>
          <a:xfrm rot="0">
            <a:off x="2262650" y="1015810"/>
            <a:ext cx="329975" cy="32997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1" id="21"/>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2" id="22"/>
          <p:cNvGrpSpPr/>
          <p:nvPr/>
        </p:nvGrpSpPr>
        <p:grpSpPr>
          <a:xfrm rot="0">
            <a:off x="1590752" y="4251565"/>
            <a:ext cx="4250232" cy="4508784"/>
            <a:chOff x="0" y="0"/>
            <a:chExt cx="1403154" cy="1488511"/>
          </a:xfrm>
        </p:grpSpPr>
        <p:sp>
          <p:nvSpPr>
            <p:cNvPr name="Freeform 23" id="23"/>
            <p:cNvSpPr/>
            <p:nvPr/>
          </p:nvSpPr>
          <p:spPr>
            <a:xfrm flipH="false" flipV="false" rot="0">
              <a:off x="0" y="0"/>
              <a:ext cx="1403154" cy="1488511"/>
            </a:xfrm>
            <a:custGeom>
              <a:avLst/>
              <a:gdLst/>
              <a:ahLst/>
              <a:cxnLst/>
              <a:rect r="r" b="b" t="t" l="l"/>
              <a:pathLst>
                <a:path h="1488511" w="1403154">
                  <a:moveTo>
                    <a:pt x="18215" y="0"/>
                  </a:moveTo>
                  <a:lnTo>
                    <a:pt x="1384938" y="0"/>
                  </a:lnTo>
                  <a:cubicBezTo>
                    <a:pt x="1389769" y="0"/>
                    <a:pt x="1394402" y="1919"/>
                    <a:pt x="1397819" y="5335"/>
                  </a:cubicBezTo>
                  <a:cubicBezTo>
                    <a:pt x="1401235" y="8751"/>
                    <a:pt x="1403154" y="13384"/>
                    <a:pt x="1403154" y="18215"/>
                  </a:cubicBezTo>
                  <a:lnTo>
                    <a:pt x="1403154" y="1470296"/>
                  </a:lnTo>
                  <a:cubicBezTo>
                    <a:pt x="1403154" y="1480356"/>
                    <a:pt x="1394998" y="1488511"/>
                    <a:pt x="1384938" y="1488511"/>
                  </a:cubicBezTo>
                  <a:lnTo>
                    <a:pt x="18215" y="1488511"/>
                  </a:lnTo>
                  <a:cubicBezTo>
                    <a:pt x="13384" y="1488511"/>
                    <a:pt x="8751" y="1486592"/>
                    <a:pt x="5335" y="1483176"/>
                  </a:cubicBezTo>
                  <a:cubicBezTo>
                    <a:pt x="1919" y="1479760"/>
                    <a:pt x="0" y="1475127"/>
                    <a:pt x="0" y="1470296"/>
                  </a:cubicBezTo>
                  <a:lnTo>
                    <a:pt x="0" y="18215"/>
                  </a:lnTo>
                  <a:cubicBezTo>
                    <a:pt x="0" y="13384"/>
                    <a:pt x="1919" y="8751"/>
                    <a:pt x="5335" y="5335"/>
                  </a:cubicBezTo>
                  <a:cubicBezTo>
                    <a:pt x="8751" y="1919"/>
                    <a:pt x="13384" y="0"/>
                    <a:pt x="18215" y="0"/>
                  </a:cubicBezTo>
                  <a:close/>
                </a:path>
              </a:pathLst>
            </a:custGeom>
            <a:solidFill>
              <a:srgbClr val="B0852A"/>
            </a:solidFill>
          </p:spPr>
        </p:sp>
        <p:sp>
          <p:nvSpPr>
            <p:cNvPr name="TextBox 24" id="24"/>
            <p:cNvSpPr txBox="true"/>
            <p:nvPr/>
          </p:nvSpPr>
          <p:spPr>
            <a:xfrm>
              <a:off x="0" y="-47625"/>
              <a:ext cx="1403154" cy="1536136"/>
            </a:xfrm>
            <a:prstGeom prst="rect">
              <a:avLst/>
            </a:prstGeom>
          </p:spPr>
          <p:txBody>
            <a:bodyPr anchor="ctr" rtlCol="false" tIns="46083" lIns="46083" bIns="46083" rIns="46083"/>
            <a:lstStyle/>
            <a:p>
              <a:pPr algn="ctr">
                <a:lnSpc>
                  <a:spcPts val="2333"/>
                </a:lnSpc>
              </a:pPr>
            </a:p>
          </p:txBody>
        </p:sp>
      </p:grpSp>
      <p:sp>
        <p:nvSpPr>
          <p:cNvPr name="Freeform 25" id="25"/>
          <p:cNvSpPr/>
          <p:nvPr/>
        </p:nvSpPr>
        <p:spPr>
          <a:xfrm flipH="false" flipV="false" rot="8587610">
            <a:off x="13841959" y="9236281"/>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6" id="26"/>
          <p:cNvGrpSpPr/>
          <p:nvPr/>
        </p:nvGrpSpPr>
        <p:grpSpPr>
          <a:xfrm rot="0">
            <a:off x="16771462" y="8614270"/>
            <a:ext cx="644030" cy="679043"/>
            <a:chOff x="0" y="0"/>
            <a:chExt cx="812800" cy="856988"/>
          </a:xfrm>
        </p:grpSpPr>
        <p:sp>
          <p:nvSpPr>
            <p:cNvPr name="Freeform 27" id="27"/>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8" id="28"/>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7</a:t>
              </a:r>
            </a:p>
          </p:txBody>
        </p:sp>
      </p:grpSp>
      <p:grpSp>
        <p:nvGrpSpPr>
          <p:cNvPr name="Group 29" id="29"/>
          <p:cNvGrpSpPr/>
          <p:nvPr/>
        </p:nvGrpSpPr>
        <p:grpSpPr>
          <a:xfrm rot="-2700000">
            <a:off x="280497" y="9310701"/>
            <a:ext cx="703419" cy="615492"/>
            <a:chOff x="0" y="0"/>
            <a:chExt cx="812800" cy="711200"/>
          </a:xfrm>
        </p:grpSpPr>
        <p:sp>
          <p:nvSpPr>
            <p:cNvPr name="Freeform 30" id="30"/>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alpha val="0"/>
              </a:srgbClr>
            </a:solidFill>
            <a:ln w="47625" cap="sq">
              <a:solidFill>
                <a:srgbClr val="F5F1E1"/>
              </a:solidFill>
              <a:prstDash val="solid"/>
              <a:miter/>
            </a:ln>
          </p:spPr>
        </p:sp>
        <p:sp>
          <p:nvSpPr>
            <p:cNvPr name="TextBox 31" id="31"/>
            <p:cNvSpPr txBox="true"/>
            <p:nvPr/>
          </p:nvSpPr>
          <p:spPr>
            <a:xfrm>
              <a:off x="127000" y="263525"/>
              <a:ext cx="558800" cy="396875"/>
            </a:xfrm>
            <a:prstGeom prst="rect">
              <a:avLst/>
            </a:prstGeom>
          </p:spPr>
          <p:txBody>
            <a:bodyPr anchor="ctr" rtlCol="false" tIns="50800" lIns="50800" bIns="50800" rIns="50800"/>
            <a:lstStyle/>
            <a:p>
              <a:pPr algn="ctr">
                <a:lnSpc>
                  <a:spcPts val="3209"/>
                </a:lnSpc>
              </a:pPr>
            </a:p>
          </p:txBody>
        </p:sp>
      </p:grpSp>
      <p:sp>
        <p:nvSpPr>
          <p:cNvPr name="Freeform 32" id="32"/>
          <p:cNvSpPr/>
          <p:nvPr/>
        </p:nvSpPr>
        <p:spPr>
          <a:xfrm flipH="false" flipV="false" rot="0">
            <a:off x="1590752" y="4251565"/>
            <a:ext cx="4092064" cy="4362705"/>
          </a:xfrm>
          <a:custGeom>
            <a:avLst/>
            <a:gdLst/>
            <a:ahLst/>
            <a:cxnLst/>
            <a:rect r="r" b="b" t="t" l="l"/>
            <a:pathLst>
              <a:path h="4362705" w="4092064">
                <a:moveTo>
                  <a:pt x="0" y="0"/>
                </a:moveTo>
                <a:lnTo>
                  <a:pt x="4092064" y="0"/>
                </a:lnTo>
                <a:lnTo>
                  <a:pt x="4092064" y="4362705"/>
                </a:lnTo>
                <a:lnTo>
                  <a:pt x="0" y="4362705"/>
                </a:lnTo>
                <a:lnTo>
                  <a:pt x="0" y="0"/>
                </a:lnTo>
                <a:close/>
              </a:path>
            </a:pathLst>
          </a:custGeom>
          <a:blipFill>
            <a:blip r:embed="rId4"/>
            <a:stretch>
              <a:fillRect l="-161713" t="-14059" r="0" b="-253697"/>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2987368" y="2022499"/>
            <a:ext cx="12313265" cy="1219180"/>
          </a:xfrm>
          <a:prstGeom prst="rect">
            <a:avLst/>
          </a:prstGeom>
        </p:spPr>
        <p:txBody>
          <a:bodyPr anchor="t" rtlCol="false" tIns="0" lIns="0" bIns="0" rIns="0">
            <a:spAutoFit/>
          </a:bodyPr>
          <a:lstStyle/>
          <a:p>
            <a:pPr algn="ctr">
              <a:lnSpc>
                <a:spcPts val="8926"/>
              </a:lnSpc>
              <a:spcBef>
                <a:spcPct val="0"/>
              </a:spcBef>
            </a:pPr>
            <a:r>
              <a:rPr lang="en-US" sz="6375">
                <a:solidFill>
                  <a:srgbClr val="372A28"/>
                </a:solidFill>
                <a:latin typeface="Cheddar"/>
                <a:ea typeface="Cheddar"/>
                <a:cs typeface="Cheddar"/>
                <a:sym typeface="Cheddar"/>
              </a:rPr>
              <a:t>COMMON TYPES OF PHISHING ATTACKS</a:t>
            </a:r>
          </a:p>
        </p:txBody>
      </p:sp>
      <p:sp>
        <p:nvSpPr>
          <p:cNvPr name="TextBox 35" id="35"/>
          <p:cNvSpPr txBox="true"/>
          <p:nvPr/>
        </p:nvSpPr>
        <p:spPr>
          <a:xfrm rot="0">
            <a:off x="8222864" y="3545030"/>
            <a:ext cx="6638879" cy="1057275"/>
          </a:xfrm>
          <a:prstGeom prst="rect">
            <a:avLst/>
          </a:prstGeom>
        </p:spPr>
        <p:txBody>
          <a:bodyPr anchor="t" rtlCol="false" tIns="0" lIns="0" bIns="0" rIns="0">
            <a:spAutoFit/>
          </a:bodyPr>
          <a:lstStyle/>
          <a:p>
            <a:pPr algn="ctr">
              <a:lnSpc>
                <a:spcPts val="8400"/>
              </a:lnSpc>
              <a:spcBef>
                <a:spcPct val="0"/>
              </a:spcBef>
            </a:pPr>
            <a:r>
              <a:rPr lang="en-US" sz="6000">
                <a:solidFill>
                  <a:srgbClr val="372A28"/>
                </a:solidFill>
                <a:latin typeface="Arimo"/>
                <a:ea typeface="Arimo"/>
                <a:cs typeface="Arimo"/>
                <a:sym typeface="Arimo"/>
              </a:rPr>
              <a:t>SPEAR PHISHING</a:t>
            </a:r>
          </a:p>
        </p:txBody>
      </p:sp>
      <p:sp>
        <p:nvSpPr>
          <p:cNvPr name="TextBox 36" id="36"/>
          <p:cNvSpPr txBox="true"/>
          <p:nvPr/>
        </p:nvSpPr>
        <p:spPr>
          <a:xfrm rot="0">
            <a:off x="7340041" y="4599214"/>
            <a:ext cx="8404525" cy="320865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Targeted attacks using personally relevant information to appear more convincing.</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Characteristics</a:t>
            </a:r>
            <a:r>
              <a:rPr lang="en-US" sz="2300">
                <a:solidFill>
                  <a:srgbClr val="372A28"/>
                </a:solidFill>
                <a:latin typeface="Arimo"/>
                <a:ea typeface="Arimo"/>
                <a:cs typeface="Arimo"/>
                <a:sym typeface="Arimo"/>
              </a:rPr>
              <a:t> :</a:t>
            </a:r>
          </a:p>
          <a:p>
            <a:pPr algn="just">
              <a:lnSpc>
                <a:spcPts val="3220"/>
              </a:lnSpc>
            </a:pPr>
            <a:r>
              <a:rPr lang="en-US" sz="2300">
                <a:solidFill>
                  <a:srgbClr val="372A28"/>
                </a:solidFill>
                <a:latin typeface="Arimo"/>
                <a:ea typeface="Arimo"/>
                <a:cs typeface="Arimo"/>
                <a:sym typeface="Arimo"/>
              </a:rPr>
              <a:t>References to your job role, company, or recent activities</a:t>
            </a:r>
          </a:p>
          <a:p>
            <a:pPr algn="just">
              <a:lnSpc>
                <a:spcPts val="3220"/>
              </a:lnSpc>
            </a:pPr>
            <a:r>
              <a:rPr lang="en-US" sz="2300">
                <a:solidFill>
                  <a:srgbClr val="372A28"/>
                </a:solidFill>
                <a:latin typeface="Arimo"/>
                <a:ea typeface="Arimo"/>
                <a:cs typeface="Arimo"/>
                <a:sym typeface="Arimo"/>
              </a:rPr>
              <a:t>Appears to come from someone you know</a:t>
            </a:r>
          </a:p>
          <a:p>
            <a:pPr algn="just">
              <a:lnSpc>
                <a:spcPts val="3220"/>
              </a:lnSpc>
            </a:pPr>
            <a:r>
              <a:rPr lang="en-US" sz="2300">
                <a:solidFill>
                  <a:srgbClr val="372A28"/>
                </a:solidFill>
                <a:latin typeface="Arimo"/>
                <a:ea typeface="Arimo"/>
                <a:cs typeface="Arimo"/>
                <a:sym typeface="Arimo"/>
              </a:rPr>
              <a:t>Often researched and customized to the target</a:t>
            </a:r>
          </a:p>
          <a:p>
            <a:pPr algn="just">
              <a:lnSpc>
                <a:spcPts val="3220"/>
              </a:lnSpc>
            </a:pPr>
            <a:r>
              <a:rPr lang="en-US" sz="2300">
                <a:solidFill>
                  <a:srgbClr val="372A28"/>
                </a:solidFill>
                <a:latin typeface="Arimo"/>
                <a:ea typeface="Arimo"/>
                <a:cs typeface="Arimo"/>
                <a:sym typeface="Arimo"/>
              </a:rPr>
              <a:t>May reference real events or projects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8780182">
            <a:off x="16521470" y="-56079"/>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780182">
            <a:off x="-1766530" y="8255794"/>
            <a:ext cx="3533060" cy="2005012"/>
          </a:xfrm>
          <a:custGeom>
            <a:avLst/>
            <a:gdLst/>
            <a:ahLst/>
            <a:cxnLst/>
            <a:rect r="r" b="b" t="t" l="l"/>
            <a:pathLst>
              <a:path h="2005012" w="3533060">
                <a:moveTo>
                  <a:pt x="0" y="0"/>
                </a:moveTo>
                <a:lnTo>
                  <a:pt x="3533060" y="0"/>
                </a:lnTo>
                <a:lnTo>
                  <a:pt x="3533060" y="2005012"/>
                </a:lnTo>
                <a:lnTo>
                  <a:pt x="0" y="2005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854245" y="1015810"/>
            <a:ext cx="16816480" cy="8831091"/>
            <a:chOff x="0" y="0"/>
            <a:chExt cx="1885369" cy="990092"/>
          </a:xfrm>
        </p:grpSpPr>
        <p:sp>
          <p:nvSpPr>
            <p:cNvPr name="Freeform 5" id="5"/>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6" id="6"/>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7" id="7"/>
          <p:cNvGrpSpPr/>
          <p:nvPr/>
        </p:nvGrpSpPr>
        <p:grpSpPr>
          <a:xfrm rot="0">
            <a:off x="560281" y="538956"/>
            <a:ext cx="17293494" cy="9115059"/>
            <a:chOff x="0" y="0"/>
            <a:chExt cx="1938850" cy="1021929"/>
          </a:xfrm>
        </p:grpSpPr>
        <p:sp>
          <p:nvSpPr>
            <p:cNvPr name="Freeform 8" id="8"/>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9" id="9"/>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0" id="10"/>
          <p:cNvGrpSpPr/>
          <p:nvPr/>
        </p:nvGrpSpPr>
        <p:grpSpPr>
          <a:xfrm rot="0">
            <a:off x="1260777" y="1015810"/>
            <a:ext cx="329975" cy="32997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3" id="13"/>
          <p:cNvGrpSpPr/>
          <p:nvPr/>
        </p:nvGrpSpPr>
        <p:grpSpPr>
          <a:xfrm rot="0">
            <a:off x="1761714" y="1015810"/>
            <a:ext cx="329975" cy="32997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6" id="16"/>
          <p:cNvGrpSpPr/>
          <p:nvPr/>
        </p:nvGrpSpPr>
        <p:grpSpPr>
          <a:xfrm rot="0">
            <a:off x="2262650"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19" id="19"/>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0" id="20"/>
          <p:cNvGrpSpPr/>
          <p:nvPr/>
        </p:nvGrpSpPr>
        <p:grpSpPr>
          <a:xfrm rot="0">
            <a:off x="1260777" y="3964317"/>
            <a:ext cx="4844388" cy="4989474"/>
            <a:chOff x="0" y="0"/>
            <a:chExt cx="1599306" cy="1647204"/>
          </a:xfrm>
        </p:grpSpPr>
        <p:sp>
          <p:nvSpPr>
            <p:cNvPr name="Freeform 21" id="21"/>
            <p:cNvSpPr/>
            <p:nvPr/>
          </p:nvSpPr>
          <p:spPr>
            <a:xfrm flipH="false" flipV="false" rot="0">
              <a:off x="0" y="0"/>
              <a:ext cx="1599306" cy="1647204"/>
            </a:xfrm>
            <a:custGeom>
              <a:avLst/>
              <a:gdLst/>
              <a:ahLst/>
              <a:cxnLst/>
              <a:rect r="r" b="b" t="t" l="l"/>
              <a:pathLst>
                <a:path h="1647204" w="1599306">
                  <a:moveTo>
                    <a:pt x="39953" y="0"/>
                  </a:moveTo>
                  <a:lnTo>
                    <a:pt x="1559353" y="0"/>
                  </a:lnTo>
                  <a:cubicBezTo>
                    <a:pt x="1581418" y="0"/>
                    <a:pt x="1599306" y="17888"/>
                    <a:pt x="1599306" y="39953"/>
                  </a:cubicBezTo>
                  <a:lnTo>
                    <a:pt x="1599306" y="1607251"/>
                  </a:lnTo>
                  <a:cubicBezTo>
                    <a:pt x="1599306" y="1629316"/>
                    <a:pt x="1581418" y="1647204"/>
                    <a:pt x="1559353" y="1647204"/>
                  </a:cubicBezTo>
                  <a:lnTo>
                    <a:pt x="39953" y="1647204"/>
                  </a:lnTo>
                  <a:cubicBezTo>
                    <a:pt x="17888" y="1647204"/>
                    <a:pt x="0" y="1629316"/>
                    <a:pt x="0" y="1607251"/>
                  </a:cubicBezTo>
                  <a:lnTo>
                    <a:pt x="0" y="39953"/>
                  </a:lnTo>
                  <a:cubicBezTo>
                    <a:pt x="0" y="17888"/>
                    <a:pt x="17888" y="0"/>
                    <a:pt x="39953" y="0"/>
                  </a:cubicBezTo>
                  <a:close/>
                </a:path>
              </a:pathLst>
            </a:custGeom>
            <a:solidFill>
              <a:srgbClr val="946C0B"/>
            </a:solidFill>
          </p:spPr>
        </p:sp>
        <p:sp>
          <p:nvSpPr>
            <p:cNvPr name="TextBox 22" id="22"/>
            <p:cNvSpPr txBox="true"/>
            <p:nvPr/>
          </p:nvSpPr>
          <p:spPr>
            <a:xfrm>
              <a:off x="0" y="-47625"/>
              <a:ext cx="1599306" cy="1694829"/>
            </a:xfrm>
            <a:prstGeom prst="rect">
              <a:avLst/>
            </a:prstGeom>
          </p:spPr>
          <p:txBody>
            <a:bodyPr anchor="ctr" rtlCol="false" tIns="46083" lIns="46083" bIns="46083" rIns="46083"/>
            <a:lstStyle/>
            <a:p>
              <a:pPr algn="ctr">
                <a:lnSpc>
                  <a:spcPts val="2333"/>
                </a:lnSpc>
              </a:pPr>
            </a:p>
          </p:txBody>
        </p:sp>
      </p:grpSp>
      <p:grpSp>
        <p:nvGrpSpPr>
          <p:cNvPr name="Group 23" id="23"/>
          <p:cNvGrpSpPr/>
          <p:nvPr/>
        </p:nvGrpSpPr>
        <p:grpSpPr>
          <a:xfrm rot="0">
            <a:off x="16771462" y="8614270"/>
            <a:ext cx="644030" cy="679043"/>
            <a:chOff x="0" y="0"/>
            <a:chExt cx="812800" cy="856988"/>
          </a:xfrm>
        </p:grpSpPr>
        <p:sp>
          <p:nvSpPr>
            <p:cNvPr name="Freeform 24" id="24"/>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25" id="25"/>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8</a:t>
              </a:r>
            </a:p>
          </p:txBody>
        </p:sp>
      </p:grpSp>
      <p:sp>
        <p:nvSpPr>
          <p:cNvPr name="TextBox 26" id="26"/>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27" id="27"/>
          <p:cNvSpPr txBox="true"/>
          <p:nvPr/>
        </p:nvSpPr>
        <p:spPr>
          <a:xfrm rot="0">
            <a:off x="2987368" y="2022499"/>
            <a:ext cx="12313265" cy="1219180"/>
          </a:xfrm>
          <a:prstGeom prst="rect">
            <a:avLst/>
          </a:prstGeom>
        </p:spPr>
        <p:txBody>
          <a:bodyPr anchor="t" rtlCol="false" tIns="0" lIns="0" bIns="0" rIns="0">
            <a:spAutoFit/>
          </a:bodyPr>
          <a:lstStyle/>
          <a:p>
            <a:pPr algn="ctr">
              <a:lnSpc>
                <a:spcPts val="8926"/>
              </a:lnSpc>
              <a:spcBef>
                <a:spcPct val="0"/>
              </a:spcBef>
            </a:pPr>
            <a:r>
              <a:rPr lang="en-US" sz="6375">
                <a:solidFill>
                  <a:srgbClr val="372A28"/>
                </a:solidFill>
                <a:latin typeface="Cheddar"/>
                <a:ea typeface="Cheddar"/>
                <a:cs typeface="Cheddar"/>
                <a:sym typeface="Cheddar"/>
              </a:rPr>
              <a:t>COMMON TYPES OF PHISHING ATTACKS</a:t>
            </a:r>
          </a:p>
        </p:txBody>
      </p:sp>
      <p:sp>
        <p:nvSpPr>
          <p:cNvPr name="TextBox 28" id="28"/>
          <p:cNvSpPr txBox="true"/>
          <p:nvPr/>
        </p:nvSpPr>
        <p:spPr>
          <a:xfrm rot="0">
            <a:off x="7496367" y="3098804"/>
            <a:ext cx="10065136" cy="2124075"/>
          </a:xfrm>
          <a:prstGeom prst="rect">
            <a:avLst/>
          </a:prstGeom>
        </p:spPr>
        <p:txBody>
          <a:bodyPr anchor="t" rtlCol="false" tIns="0" lIns="0" bIns="0" rIns="0">
            <a:spAutoFit/>
          </a:bodyPr>
          <a:lstStyle/>
          <a:p>
            <a:pPr algn="ctr">
              <a:lnSpc>
                <a:spcPts val="8400"/>
              </a:lnSpc>
              <a:spcBef>
                <a:spcPct val="0"/>
              </a:spcBef>
            </a:pPr>
            <a:r>
              <a:rPr lang="en-US" sz="6000">
                <a:solidFill>
                  <a:srgbClr val="372A28"/>
                </a:solidFill>
                <a:latin typeface="Arimo"/>
                <a:ea typeface="Arimo"/>
                <a:cs typeface="Arimo"/>
                <a:sym typeface="Arimo"/>
              </a:rPr>
              <a:t>BUSINESS EMAIL COMPROMISE (BEC)</a:t>
            </a:r>
          </a:p>
        </p:txBody>
      </p:sp>
      <p:sp>
        <p:nvSpPr>
          <p:cNvPr name="TextBox 29" id="29"/>
          <p:cNvSpPr txBox="true"/>
          <p:nvPr/>
        </p:nvSpPr>
        <p:spPr>
          <a:xfrm rot="0">
            <a:off x="7157707" y="5405615"/>
            <a:ext cx="8317661" cy="320865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Sophisticated attacks targeting businesses, often impersonating executives or vendors.</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Common Scenarios</a:t>
            </a:r>
            <a:r>
              <a:rPr lang="en-US" sz="2300">
                <a:solidFill>
                  <a:srgbClr val="372A28"/>
                </a:solidFill>
                <a:latin typeface="Arimo"/>
                <a:ea typeface="Arimo"/>
                <a:cs typeface="Arimo"/>
                <a:sym typeface="Arimo"/>
              </a:rPr>
              <a:t> :</a:t>
            </a:r>
          </a:p>
          <a:p>
            <a:pPr algn="just">
              <a:lnSpc>
                <a:spcPts val="3220"/>
              </a:lnSpc>
            </a:pPr>
            <a:r>
              <a:rPr lang="en-US" sz="2300">
                <a:solidFill>
                  <a:srgbClr val="372A28"/>
                </a:solidFill>
                <a:latin typeface="Arimo"/>
                <a:ea typeface="Arimo"/>
                <a:cs typeface="Arimo"/>
                <a:sym typeface="Arimo"/>
              </a:rPr>
              <a:t>Wire transfer requests from spoofed executive accounts</a:t>
            </a:r>
          </a:p>
          <a:p>
            <a:pPr algn="just">
              <a:lnSpc>
                <a:spcPts val="3220"/>
              </a:lnSpc>
            </a:pPr>
            <a:r>
              <a:rPr lang="en-US" sz="2300">
                <a:solidFill>
                  <a:srgbClr val="372A28"/>
                </a:solidFill>
                <a:latin typeface="Arimo"/>
                <a:ea typeface="Arimo"/>
                <a:cs typeface="Arimo"/>
                <a:sym typeface="Arimo"/>
              </a:rPr>
              <a:t>Fake invoices from compromised vendor emails</a:t>
            </a:r>
          </a:p>
          <a:p>
            <a:pPr algn="just">
              <a:lnSpc>
                <a:spcPts val="3220"/>
              </a:lnSpc>
            </a:pPr>
            <a:r>
              <a:rPr lang="en-US" sz="2300">
                <a:solidFill>
                  <a:srgbClr val="372A28"/>
                </a:solidFill>
                <a:latin typeface="Arimo"/>
                <a:ea typeface="Arimo"/>
                <a:cs typeface="Arimo"/>
                <a:sym typeface="Arimo"/>
              </a:rPr>
              <a:t>Urgent requests for sensitive employee information</a:t>
            </a:r>
          </a:p>
          <a:p>
            <a:pPr algn="just">
              <a:lnSpc>
                <a:spcPts val="3220"/>
              </a:lnSpc>
            </a:pPr>
            <a:r>
              <a:rPr lang="en-US" sz="2300">
                <a:solidFill>
                  <a:srgbClr val="372A28"/>
                </a:solidFill>
                <a:latin typeface="Arimo"/>
                <a:ea typeface="Arimo"/>
                <a:cs typeface="Arimo"/>
                <a:sym typeface="Arimo"/>
              </a:rPr>
              <a:t>Last-minute changes to payment details</a:t>
            </a:r>
          </a:p>
        </p:txBody>
      </p:sp>
      <p:sp>
        <p:nvSpPr>
          <p:cNvPr name="Freeform 30" id="30"/>
          <p:cNvSpPr/>
          <p:nvPr/>
        </p:nvSpPr>
        <p:spPr>
          <a:xfrm flipH="false" flipV="false" rot="0">
            <a:off x="1260777" y="3964317"/>
            <a:ext cx="4689499" cy="4803738"/>
          </a:xfrm>
          <a:custGeom>
            <a:avLst/>
            <a:gdLst/>
            <a:ahLst/>
            <a:cxnLst/>
            <a:rect r="r" b="b" t="t" l="l"/>
            <a:pathLst>
              <a:path h="4803738" w="4689499">
                <a:moveTo>
                  <a:pt x="0" y="0"/>
                </a:moveTo>
                <a:lnTo>
                  <a:pt x="4689499" y="0"/>
                </a:lnTo>
                <a:lnTo>
                  <a:pt x="4689499" y="4803738"/>
                </a:lnTo>
                <a:lnTo>
                  <a:pt x="0" y="4803738"/>
                </a:lnTo>
                <a:lnTo>
                  <a:pt x="0" y="0"/>
                </a:lnTo>
                <a:close/>
              </a:path>
            </a:pathLst>
          </a:custGeom>
          <a:blipFill>
            <a:blip r:embed="rId4"/>
            <a:stretch>
              <a:fillRect l="-140061" t="-127542" r="0" b="-123546"/>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72A28"/>
        </a:solidFill>
      </p:bgPr>
    </p:bg>
    <p:spTree>
      <p:nvGrpSpPr>
        <p:cNvPr id="1" name=""/>
        <p:cNvGrpSpPr/>
        <p:nvPr/>
      </p:nvGrpSpPr>
      <p:grpSpPr>
        <a:xfrm>
          <a:off x="0" y="0"/>
          <a:ext cx="0" cy="0"/>
          <a:chOff x="0" y="0"/>
          <a:chExt cx="0" cy="0"/>
        </a:xfrm>
      </p:grpSpPr>
      <p:sp>
        <p:nvSpPr>
          <p:cNvPr name="Freeform 2" id="2"/>
          <p:cNvSpPr/>
          <p:nvPr/>
        </p:nvSpPr>
        <p:spPr>
          <a:xfrm flipH="false" flipV="false" rot="-8288175">
            <a:off x="16174431" y="-22019"/>
            <a:ext cx="3946362" cy="2101438"/>
          </a:xfrm>
          <a:custGeom>
            <a:avLst/>
            <a:gdLst/>
            <a:ahLst/>
            <a:cxnLst/>
            <a:rect r="r" b="b" t="t" l="l"/>
            <a:pathLst>
              <a:path h="2101438" w="3946362">
                <a:moveTo>
                  <a:pt x="0" y="0"/>
                </a:moveTo>
                <a:lnTo>
                  <a:pt x="3946362" y="0"/>
                </a:lnTo>
                <a:lnTo>
                  <a:pt x="3946362"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288175">
            <a:off x="-1881236" y="7885566"/>
            <a:ext cx="3946362" cy="2101438"/>
          </a:xfrm>
          <a:custGeom>
            <a:avLst/>
            <a:gdLst/>
            <a:ahLst/>
            <a:cxnLst/>
            <a:rect r="r" b="b" t="t" l="l"/>
            <a:pathLst>
              <a:path h="2101438" w="3946362">
                <a:moveTo>
                  <a:pt x="0" y="0"/>
                </a:moveTo>
                <a:lnTo>
                  <a:pt x="3946363" y="0"/>
                </a:lnTo>
                <a:lnTo>
                  <a:pt x="3946363" y="2101438"/>
                </a:lnTo>
                <a:lnTo>
                  <a:pt x="0" y="21014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2977118">
            <a:off x="17237545" y="9302305"/>
            <a:ext cx="703419" cy="70341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6" id="6"/>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7" id="7"/>
          <p:cNvGrpSpPr/>
          <p:nvPr/>
        </p:nvGrpSpPr>
        <p:grpSpPr>
          <a:xfrm rot="-2977118">
            <a:off x="208572" y="187247"/>
            <a:ext cx="703419" cy="70341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F5F1E1"/>
              </a:solidFill>
              <a:prstDash val="solid"/>
              <a:miter/>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3209"/>
                </a:lnSpc>
              </a:pPr>
            </a:p>
          </p:txBody>
        </p:sp>
      </p:grpSp>
      <p:grpSp>
        <p:nvGrpSpPr>
          <p:cNvPr name="Group 10" id="10"/>
          <p:cNvGrpSpPr/>
          <p:nvPr/>
        </p:nvGrpSpPr>
        <p:grpSpPr>
          <a:xfrm rot="0">
            <a:off x="854245" y="1015810"/>
            <a:ext cx="16816480" cy="8831091"/>
            <a:chOff x="0" y="0"/>
            <a:chExt cx="1885369" cy="990092"/>
          </a:xfrm>
        </p:grpSpPr>
        <p:sp>
          <p:nvSpPr>
            <p:cNvPr name="Freeform 11" id="11"/>
            <p:cNvSpPr/>
            <p:nvPr/>
          </p:nvSpPr>
          <p:spPr>
            <a:xfrm flipH="false" flipV="false" rot="0">
              <a:off x="0" y="0"/>
              <a:ext cx="1885369" cy="990092"/>
            </a:xfrm>
            <a:custGeom>
              <a:avLst/>
              <a:gdLst/>
              <a:ahLst/>
              <a:cxnLst/>
              <a:rect r="r" b="b" t="t" l="l"/>
              <a:pathLst>
                <a:path h="990092" w="1885369">
                  <a:moveTo>
                    <a:pt x="17955" y="0"/>
                  </a:moveTo>
                  <a:lnTo>
                    <a:pt x="1867415" y="0"/>
                  </a:lnTo>
                  <a:cubicBezTo>
                    <a:pt x="1872177" y="0"/>
                    <a:pt x="1876743" y="1892"/>
                    <a:pt x="1880111" y="5259"/>
                  </a:cubicBezTo>
                  <a:cubicBezTo>
                    <a:pt x="1883478" y="8626"/>
                    <a:pt x="1885369" y="13193"/>
                    <a:pt x="1885369" y="17955"/>
                  </a:cubicBezTo>
                  <a:lnTo>
                    <a:pt x="1885369" y="972138"/>
                  </a:lnTo>
                  <a:cubicBezTo>
                    <a:pt x="1885369" y="976900"/>
                    <a:pt x="1883478" y="981467"/>
                    <a:pt x="1880111" y="984834"/>
                  </a:cubicBezTo>
                  <a:cubicBezTo>
                    <a:pt x="1876743" y="988201"/>
                    <a:pt x="1872177" y="990092"/>
                    <a:pt x="1867415" y="990092"/>
                  </a:cubicBezTo>
                  <a:lnTo>
                    <a:pt x="17955" y="990092"/>
                  </a:lnTo>
                  <a:cubicBezTo>
                    <a:pt x="13193" y="990092"/>
                    <a:pt x="8626" y="988201"/>
                    <a:pt x="5259" y="984834"/>
                  </a:cubicBezTo>
                  <a:cubicBezTo>
                    <a:pt x="1892" y="981467"/>
                    <a:pt x="0" y="976900"/>
                    <a:pt x="0" y="972138"/>
                  </a:cubicBezTo>
                  <a:lnTo>
                    <a:pt x="0" y="17955"/>
                  </a:lnTo>
                  <a:cubicBezTo>
                    <a:pt x="0" y="13193"/>
                    <a:pt x="1892" y="8626"/>
                    <a:pt x="5259" y="5259"/>
                  </a:cubicBezTo>
                  <a:cubicBezTo>
                    <a:pt x="8626" y="1892"/>
                    <a:pt x="13193" y="0"/>
                    <a:pt x="17955" y="0"/>
                  </a:cubicBezTo>
                  <a:close/>
                </a:path>
              </a:pathLst>
            </a:custGeom>
            <a:solidFill>
              <a:srgbClr val="211614"/>
            </a:solidFill>
            <a:ln w="47625" cap="rnd">
              <a:solidFill>
                <a:srgbClr val="2D2828"/>
              </a:solidFill>
              <a:prstDash val="solid"/>
              <a:round/>
            </a:ln>
          </p:spPr>
        </p:sp>
        <p:sp>
          <p:nvSpPr>
            <p:cNvPr name="TextBox 12" id="12"/>
            <p:cNvSpPr txBox="true"/>
            <p:nvPr/>
          </p:nvSpPr>
          <p:spPr>
            <a:xfrm>
              <a:off x="0" y="-57150"/>
              <a:ext cx="1885369" cy="1047242"/>
            </a:xfrm>
            <a:prstGeom prst="rect">
              <a:avLst/>
            </a:prstGeom>
          </p:spPr>
          <p:txBody>
            <a:bodyPr anchor="ctr" rtlCol="false" tIns="61875" lIns="61875" bIns="61875" rIns="61875"/>
            <a:lstStyle/>
            <a:p>
              <a:pPr algn="ctr">
                <a:lnSpc>
                  <a:spcPts val="3575"/>
                </a:lnSpc>
              </a:pPr>
            </a:p>
          </p:txBody>
        </p:sp>
      </p:grpSp>
      <p:grpSp>
        <p:nvGrpSpPr>
          <p:cNvPr name="Group 13" id="13"/>
          <p:cNvGrpSpPr/>
          <p:nvPr/>
        </p:nvGrpSpPr>
        <p:grpSpPr>
          <a:xfrm rot="0">
            <a:off x="560281" y="538956"/>
            <a:ext cx="17293494" cy="9115059"/>
            <a:chOff x="0" y="0"/>
            <a:chExt cx="1938850" cy="1021929"/>
          </a:xfrm>
        </p:grpSpPr>
        <p:sp>
          <p:nvSpPr>
            <p:cNvPr name="Freeform 14" id="14"/>
            <p:cNvSpPr/>
            <p:nvPr/>
          </p:nvSpPr>
          <p:spPr>
            <a:xfrm flipH="false" flipV="false" rot="0">
              <a:off x="0" y="0"/>
              <a:ext cx="1938850" cy="1021929"/>
            </a:xfrm>
            <a:custGeom>
              <a:avLst/>
              <a:gdLst/>
              <a:ahLst/>
              <a:cxnLst/>
              <a:rect r="r" b="b" t="t" l="l"/>
              <a:pathLst>
                <a:path h="1021929" w="1938850">
                  <a:moveTo>
                    <a:pt x="17459" y="0"/>
                  </a:moveTo>
                  <a:lnTo>
                    <a:pt x="1921390" y="0"/>
                  </a:lnTo>
                  <a:cubicBezTo>
                    <a:pt x="1926021" y="0"/>
                    <a:pt x="1930462" y="1839"/>
                    <a:pt x="1933736" y="5114"/>
                  </a:cubicBezTo>
                  <a:cubicBezTo>
                    <a:pt x="1937010" y="8388"/>
                    <a:pt x="1938850" y="12829"/>
                    <a:pt x="1938850" y="17459"/>
                  </a:cubicBezTo>
                  <a:lnTo>
                    <a:pt x="1938850" y="1004470"/>
                  </a:lnTo>
                  <a:cubicBezTo>
                    <a:pt x="1938850" y="1009100"/>
                    <a:pt x="1937010" y="1013541"/>
                    <a:pt x="1933736" y="1016816"/>
                  </a:cubicBezTo>
                  <a:cubicBezTo>
                    <a:pt x="1930462" y="1020090"/>
                    <a:pt x="1926021" y="1021929"/>
                    <a:pt x="1921390" y="1021929"/>
                  </a:cubicBezTo>
                  <a:lnTo>
                    <a:pt x="17459" y="1021929"/>
                  </a:lnTo>
                  <a:cubicBezTo>
                    <a:pt x="7817" y="1021929"/>
                    <a:pt x="0" y="1014112"/>
                    <a:pt x="0" y="1004470"/>
                  </a:cubicBezTo>
                  <a:lnTo>
                    <a:pt x="0" y="17459"/>
                  </a:lnTo>
                  <a:cubicBezTo>
                    <a:pt x="0" y="7817"/>
                    <a:pt x="7817" y="0"/>
                    <a:pt x="17459" y="0"/>
                  </a:cubicBezTo>
                  <a:close/>
                </a:path>
              </a:pathLst>
            </a:custGeom>
            <a:solidFill>
              <a:srgbClr val="FFF4EA"/>
            </a:solidFill>
            <a:ln w="38100" cap="rnd">
              <a:solidFill>
                <a:srgbClr val="2D2828"/>
              </a:solidFill>
              <a:prstDash val="solid"/>
              <a:round/>
            </a:ln>
          </p:spPr>
        </p:sp>
        <p:sp>
          <p:nvSpPr>
            <p:cNvPr name="TextBox 15" id="15"/>
            <p:cNvSpPr txBox="true"/>
            <p:nvPr/>
          </p:nvSpPr>
          <p:spPr>
            <a:xfrm>
              <a:off x="0" y="-57150"/>
              <a:ext cx="1938850" cy="1079079"/>
            </a:xfrm>
            <a:prstGeom prst="rect">
              <a:avLst/>
            </a:prstGeom>
          </p:spPr>
          <p:txBody>
            <a:bodyPr anchor="ctr" rtlCol="false" tIns="61875" lIns="61875" bIns="61875" rIns="61875"/>
            <a:lstStyle/>
            <a:p>
              <a:pPr algn="ctr">
                <a:lnSpc>
                  <a:spcPts val="3575"/>
                </a:lnSpc>
              </a:pPr>
            </a:p>
          </p:txBody>
        </p:sp>
      </p:grpSp>
      <p:grpSp>
        <p:nvGrpSpPr>
          <p:cNvPr name="Group 16" id="16"/>
          <p:cNvGrpSpPr/>
          <p:nvPr/>
        </p:nvGrpSpPr>
        <p:grpSpPr>
          <a:xfrm rot="0">
            <a:off x="1260777" y="1015810"/>
            <a:ext cx="329975" cy="32997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19" id="19"/>
          <p:cNvGrpSpPr/>
          <p:nvPr/>
        </p:nvGrpSpPr>
        <p:grpSpPr>
          <a:xfrm rot="0">
            <a:off x="1761714" y="1015810"/>
            <a:ext cx="329975" cy="32997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grpSp>
        <p:nvGrpSpPr>
          <p:cNvPr name="Group 22" id="22"/>
          <p:cNvGrpSpPr/>
          <p:nvPr/>
        </p:nvGrpSpPr>
        <p:grpSpPr>
          <a:xfrm rot="0">
            <a:off x="2262650" y="1015810"/>
            <a:ext cx="329975" cy="32997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2A28"/>
            </a:solidFill>
            <a:ln w="19050" cap="sq">
              <a:solidFill>
                <a:srgbClr val="000000"/>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1760"/>
                </a:lnSpc>
              </a:pPr>
            </a:p>
          </p:txBody>
        </p:sp>
      </p:grpSp>
      <p:sp>
        <p:nvSpPr>
          <p:cNvPr name="AutoShape 25" id="25"/>
          <p:cNvSpPr/>
          <p:nvPr/>
        </p:nvSpPr>
        <p:spPr>
          <a:xfrm>
            <a:off x="567522" y="1702697"/>
            <a:ext cx="17286253" cy="0"/>
          </a:xfrm>
          <a:prstGeom prst="line">
            <a:avLst/>
          </a:prstGeom>
          <a:ln cap="flat" w="38100">
            <a:solidFill>
              <a:srgbClr val="372A28"/>
            </a:solidFill>
            <a:prstDash val="solid"/>
            <a:headEnd type="none" len="sm" w="sm"/>
            <a:tailEnd type="none" len="sm" w="sm"/>
          </a:ln>
        </p:spPr>
      </p:sp>
      <p:grpSp>
        <p:nvGrpSpPr>
          <p:cNvPr name="Group 26" id="26"/>
          <p:cNvGrpSpPr/>
          <p:nvPr/>
        </p:nvGrpSpPr>
        <p:grpSpPr>
          <a:xfrm rot="0">
            <a:off x="1590752" y="4640748"/>
            <a:ext cx="4475793" cy="3524165"/>
            <a:chOff x="0" y="0"/>
            <a:chExt cx="1477620" cy="1163453"/>
          </a:xfrm>
        </p:grpSpPr>
        <p:sp>
          <p:nvSpPr>
            <p:cNvPr name="Freeform 27" id="27"/>
            <p:cNvSpPr/>
            <p:nvPr/>
          </p:nvSpPr>
          <p:spPr>
            <a:xfrm flipH="false" flipV="false" rot="0">
              <a:off x="0" y="0"/>
              <a:ext cx="1477620" cy="1163453"/>
            </a:xfrm>
            <a:custGeom>
              <a:avLst/>
              <a:gdLst/>
              <a:ahLst/>
              <a:cxnLst/>
              <a:rect r="r" b="b" t="t" l="l"/>
              <a:pathLst>
                <a:path h="1163453" w="1477620">
                  <a:moveTo>
                    <a:pt x="43243" y="0"/>
                  </a:moveTo>
                  <a:lnTo>
                    <a:pt x="1434376" y="0"/>
                  </a:lnTo>
                  <a:cubicBezTo>
                    <a:pt x="1445845" y="0"/>
                    <a:pt x="1456844" y="4556"/>
                    <a:pt x="1464954" y="12666"/>
                  </a:cubicBezTo>
                  <a:cubicBezTo>
                    <a:pt x="1473064" y="20775"/>
                    <a:pt x="1477620" y="31774"/>
                    <a:pt x="1477620" y="43243"/>
                  </a:cubicBezTo>
                  <a:lnTo>
                    <a:pt x="1477620" y="1120210"/>
                  </a:lnTo>
                  <a:cubicBezTo>
                    <a:pt x="1477620" y="1131679"/>
                    <a:pt x="1473064" y="1142678"/>
                    <a:pt x="1464954" y="1150787"/>
                  </a:cubicBezTo>
                  <a:cubicBezTo>
                    <a:pt x="1456844" y="1158897"/>
                    <a:pt x="1445845" y="1163453"/>
                    <a:pt x="1434376" y="1163453"/>
                  </a:cubicBezTo>
                  <a:lnTo>
                    <a:pt x="43243" y="1163453"/>
                  </a:lnTo>
                  <a:cubicBezTo>
                    <a:pt x="31774" y="1163453"/>
                    <a:pt x="20775" y="1158897"/>
                    <a:pt x="12666" y="1150787"/>
                  </a:cubicBezTo>
                  <a:cubicBezTo>
                    <a:pt x="4556" y="1142678"/>
                    <a:pt x="0" y="1131679"/>
                    <a:pt x="0" y="1120210"/>
                  </a:cubicBezTo>
                  <a:lnTo>
                    <a:pt x="0" y="43243"/>
                  </a:lnTo>
                  <a:cubicBezTo>
                    <a:pt x="0" y="31774"/>
                    <a:pt x="4556" y="20775"/>
                    <a:pt x="12666" y="12666"/>
                  </a:cubicBezTo>
                  <a:cubicBezTo>
                    <a:pt x="20775" y="4556"/>
                    <a:pt x="31774" y="0"/>
                    <a:pt x="43243" y="0"/>
                  </a:cubicBezTo>
                  <a:close/>
                </a:path>
              </a:pathLst>
            </a:custGeom>
            <a:solidFill>
              <a:srgbClr val="CD9F44"/>
            </a:solidFill>
          </p:spPr>
        </p:sp>
        <p:sp>
          <p:nvSpPr>
            <p:cNvPr name="TextBox 28" id="28"/>
            <p:cNvSpPr txBox="true"/>
            <p:nvPr/>
          </p:nvSpPr>
          <p:spPr>
            <a:xfrm>
              <a:off x="0" y="-47625"/>
              <a:ext cx="1477620" cy="1211078"/>
            </a:xfrm>
            <a:prstGeom prst="rect">
              <a:avLst/>
            </a:prstGeom>
          </p:spPr>
          <p:txBody>
            <a:bodyPr anchor="ctr" rtlCol="false" tIns="46083" lIns="46083" bIns="46083" rIns="46083"/>
            <a:lstStyle/>
            <a:p>
              <a:pPr algn="ctr">
                <a:lnSpc>
                  <a:spcPts val="2333"/>
                </a:lnSpc>
              </a:pPr>
            </a:p>
          </p:txBody>
        </p:sp>
      </p:grpSp>
      <p:grpSp>
        <p:nvGrpSpPr>
          <p:cNvPr name="Group 29" id="29"/>
          <p:cNvGrpSpPr/>
          <p:nvPr/>
        </p:nvGrpSpPr>
        <p:grpSpPr>
          <a:xfrm rot="0">
            <a:off x="16771462" y="8614270"/>
            <a:ext cx="644030" cy="679043"/>
            <a:chOff x="0" y="0"/>
            <a:chExt cx="812800" cy="856988"/>
          </a:xfrm>
        </p:grpSpPr>
        <p:sp>
          <p:nvSpPr>
            <p:cNvPr name="Freeform 30" id="30"/>
            <p:cNvSpPr/>
            <p:nvPr/>
          </p:nvSpPr>
          <p:spPr>
            <a:xfrm flipH="false" flipV="false" rot="0">
              <a:off x="0" y="0"/>
              <a:ext cx="812800" cy="856988"/>
            </a:xfrm>
            <a:custGeom>
              <a:avLst/>
              <a:gdLst/>
              <a:ahLst/>
              <a:cxnLst/>
              <a:rect r="r" b="b" t="t" l="l"/>
              <a:pathLst>
                <a:path h="856988" w="812800">
                  <a:moveTo>
                    <a:pt x="406400" y="0"/>
                  </a:moveTo>
                  <a:cubicBezTo>
                    <a:pt x="181951" y="0"/>
                    <a:pt x="0" y="191843"/>
                    <a:pt x="0" y="428494"/>
                  </a:cubicBezTo>
                  <a:cubicBezTo>
                    <a:pt x="0" y="665145"/>
                    <a:pt x="181951" y="856988"/>
                    <a:pt x="406400" y="856988"/>
                  </a:cubicBezTo>
                  <a:cubicBezTo>
                    <a:pt x="630849" y="856988"/>
                    <a:pt x="812800" y="665145"/>
                    <a:pt x="812800" y="428494"/>
                  </a:cubicBezTo>
                  <a:cubicBezTo>
                    <a:pt x="812800" y="191843"/>
                    <a:pt x="630849" y="0"/>
                    <a:pt x="406400" y="0"/>
                  </a:cubicBezTo>
                  <a:close/>
                </a:path>
              </a:pathLst>
            </a:custGeom>
            <a:solidFill>
              <a:srgbClr val="372A28"/>
            </a:solidFill>
          </p:spPr>
        </p:sp>
        <p:sp>
          <p:nvSpPr>
            <p:cNvPr name="TextBox 31" id="31"/>
            <p:cNvSpPr txBox="true"/>
            <p:nvPr/>
          </p:nvSpPr>
          <p:spPr>
            <a:xfrm>
              <a:off x="76200" y="23193"/>
              <a:ext cx="660400" cy="753453"/>
            </a:xfrm>
            <a:prstGeom prst="rect">
              <a:avLst/>
            </a:prstGeom>
          </p:spPr>
          <p:txBody>
            <a:bodyPr anchor="ctr" rtlCol="false" tIns="53538" lIns="53538" bIns="53538" rIns="53538"/>
            <a:lstStyle/>
            <a:p>
              <a:pPr algn="ctr">
                <a:lnSpc>
                  <a:spcPts val="3251"/>
                </a:lnSpc>
              </a:pPr>
              <a:r>
                <a:rPr lang="en-US" sz="2322">
                  <a:solidFill>
                    <a:srgbClr val="FFF4EA"/>
                  </a:solidFill>
                  <a:latin typeface="Arimo"/>
                  <a:ea typeface="Arimo"/>
                  <a:cs typeface="Arimo"/>
                  <a:sym typeface="Arimo"/>
                </a:rPr>
                <a:t>9</a:t>
              </a:r>
            </a:p>
          </p:txBody>
        </p:sp>
      </p:grpSp>
      <p:sp>
        <p:nvSpPr>
          <p:cNvPr name="Freeform 32" id="32"/>
          <p:cNvSpPr/>
          <p:nvPr/>
        </p:nvSpPr>
        <p:spPr>
          <a:xfrm flipH="false" flipV="false" rot="0">
            <a:off x="1791415" y="4807422"/>
            <a:ext cx="4275131" cy="3357491"/>
          </a:xfrm>
          <a:custGeom>
            <a:avLst/>
            <a:gdLst/>
            <a:ahLst/>
            <a:cxnLst/>
            <a:rect r="r" b="b" t="t" l="l"/>
            <a:pathLst>
              <a:path h="3357491" w="4275131">
                <a:moveTo>
                  <a:pt x="0" y="0"/>
                </a:moveTo>
                <a:lnTo>
                  <a:pt x="4275131" y="0"/>
                </a:lnTo>
                <a:lnTo>
                  <a:pt x="4275131" y="3357492"/>
                </a:lnTo>
                <a:lnTo>
                  <a:pt x="0" y="3357492"/>
                </a:lnTo>
                <a:lnTo>
                  <a:pt x="0" y="0"/>
                </a:lnTo>
                <a:close/>
              </a:path>
            </a:pathLst>
          </a:custGeom>
          <a:blipFill>
            <a:blip r:embed="rId4"/>
            <a:stretch>
              <a:fillRect l="-27294" t="0" r="-29776" b="0"/>
            </a:stretch>
          </a:blipFill>
        </p:spPr>
      </p:sp>
      <p:sp>
        <p:nvSpPr>
          <p:cNvPr name="TextBox 33" id="33"/>
          <p:cNvSpPr txBox="true"/>
          <p:nvPr/>
        </p:nvSpPr>
        <p:spPr>
          <a:xfrm rot="0">
            <a:off x="11542304" y="955952"/>
            <a:ext cx="5716996" cy="458433"/>
          </a:xfrm>
          <a:prstGeom prst="rect">
            <a:avLst/>
          </a:prstGeom>
        </p:spPr>
        <p:txBody>
          <a:bodyPr anchor="t" rtlCol="false" tIns="0" lIns="0" bIns="0" rIns="0">
            <a:spAutoFit/>
          </a:bodyPr>
          <a:lstStyle/>
          <a:p>
            <a:pPr algn="r">
              <a:lnSpc>
                <a:spcPts val="3406"/>
              </a:lnSpc>
            </a:pPr>
            <a:r>
              <a:rPr lang="en-US" b="true" sz="3097" spc="309">
                <a:solidFill>
                  <a:srgbClr val="372A28"/>
                </a:solidFill>
                <a:latin typeface="Arimo Bold"/>
                <a:ea typeface="Arimo Bold"/>
                <a:cs typeface="Arimo Bold"/>
                <a:sym typeface="Arimo Bold"/>
              </a:rPr>
              <a:t>DIGITAL SAFETY TIPS</a:t>
            </a:r>
          </a:p>
        </p:txBody>
      </p:sp>
      <p:sp>
        <p:nvSpPr>
          <p:cNvPr name="TextBox 34" id="34"/>
          <p:cNvSpPr txBox="true"/>
          <p:nvPr/>
        </p:nvSpPr>
        <p:spPr>
          <a:xfrm rot="0">
            <a:off x="2987368" y="2022499"/>
            <a:ext cx="12313265" cy="1219180"/>
          </a:xfrm>
          <a:prstGeom prst="rect">
            <a:avLst/>
          </a:prstGeom>
        </p:spPr>
        <p:txBody>
          <a:bodyPr anchor="t" rtlCol="false" tIns="0" lIns="0" bIns="0" rIns="0">
            <a:spAutoFit/>
          </a:bodyPr>
          <a:lstStyle/>
          <a:p>
            <a:pPr algn="ctr">
              <a:lnSpc>
                <a:spcPts val="8926"/>
              </a:lnSpc>
              <a:spcBef>
                <a:spcPct val="0"/>
              </a:spcBef>
            </a:pPr>
            <a:r>
              <a:rPr lang="en-US" sz="6375">
                <a:solidFill>
                  <a:srgbClr val="372A28"/>
                </a:solidFill>
                <a:latin typeface="Cheddar"/>
                <a:ea typeface="Cheddar"/>
                <a:cs typeface="Cheddar"/>
                <a:sym typeface="Cheddar"/>
              </a:rPr>
              <a:t>PHISHING WEBSITES IDENTIFICATION</a:t>
            </a:r>
          </a:p>
        </p:txBody>
      </p:sp>
      <p:sp>
        <p:nvSpPr>
          <p:cNvPr name="TextBox 35" id="35"/>
          <p:cNvSpPr txBox="true"/>
          <p:nvPr/>
        </p:nvSpPr>
        <p:spPr>
          <a:xfrm rot="0">
            <a:off x="7340041" y="3569090"/>
            <a:ext cx="8404525" cy="5208905"/>
          </a:xfrm>
          <a:prstGeom prst="rect">
            <a:avLst/>
          </a:prstGeom>
        </p:spPr>
        <p:txBody>
          <a:bodyPr anchor="t" rtlCol="false" tIns="0" lIns="0" bIns="0" rIns="0">
            <a:spAutoFit/>
          </a:bodyPr>
          <a:lstStyle/>
          <a:p>
            <a:pPr algn="just">
              <a:lnSpc>
                <a:spcPts val="3220"/>
              </a:lnSpc>
            </a:pPr>
            <a:r>
              <a:rPr lang="en-US" sz="2300">
                <a:solidFill>
                  <a:srgbClr val="372A28"/>
                </a:solidFill>
                <a:latin typeface="Arimo"/>
                <a:ea typeface="Arimo"/>
                <a:cs typeface="Arimo"/>
                <a:sym typeface="Arimo"/>
              </a:rPr>
              <a:t>Check These Elements :</a:t>
            </a:r>
          </a:p>
          <a:p>
            <a:pPr algn="just">
              <a:lnSpc>
                <a:spcPts val="3220"/>
              </a:lnSpc>
            </a:pPr>
            <a:r>
              <a:rPr lang="en-US" sz="2300" b="true">
                <a:solidFill>
                  <a:srgbClr val="372A28"/>
                </a:solidFill>
                <a:latin typeface="Arimo Bold"/>
                <a:ea typeface="Arimo Bold"/>
                <a:cs typeface="Arimo Bold"/>
                <a:sym typeface="Arimo Bold"/>
              </a:rPr>
              <a:t>1. URL Structure</a:t>
            </a:r>
          </a:p>
          <a:p>
            <a:pPr algn="just">
              <a:lnSpc>
                <a:spcPts val="3220"/>
              </a:lnSpc>
            </a:pPr>
            <a:r>
              <a:rPr lang="en-US" sz="2300">
                <a:solidFill>
                  <a:srgbClr val="372A28"/>
                </a:solidFill>
                <a:latin typeface="Arimo"/>
                <a:ea typeface="Arimo"/>
                <a:cs typeface="Arimo"/>
                <a:sym typeface="Arimo"/>
              </a:rPr>
              <a:t>Look for subtle misspellings (example: arnazon.com vs amazon.com)</a:t>
            </a:r>
          </a:p>
          <a:p>
            <a:pPr algn="just">
              <a:lnSpc>
                <a:spcPts val="3220"/>
              </a:lnSpc>
            </a:pPr>
            <a:r>
              <a:rPr lang="en-US" sz="2300">
                <a:solidFill>
                  <a:srgbClr val="372A28"/>
                </a:solidFill>
                <a:latin typeface="Arimo"/>
                <a:ea typeface="Arimo"/>
                <a:cs typeface="Arimo"/>
                <a:sym typeface="Arimo"/>
              </a:rPr>
              <a:t>Watch for added characters or domains (login.amazon.secure-site.com)</a:t>
            </a:r>
          </a:p>
          <a:p>
            <a:pPr algn="just">
              <a:lnSpc>
                <a:spcPts val="3220"/>
              </a:lnSpc>
            </a:pPr>
            <a:r>
              <a:rPr lang="en-US" sz="2300">
                <a:solidFill>
                  <a:srgbClr val="372A28"/>
                </a:solidFill>
                <a:latin typeface="Arimo"/>
                <a:ea typeface="Arimo"/>
                <a:cs typeface="Arimo"/>
                <a:sym typeface="Arimo"/>
              </a:rPr>
              <a:t>Verify HTTPS and valid certificates</a:t>
            </a:r>
          </a:p>
          <a:p>
            <a:pPr algn="just">
              <a:lnSpc>
                <a:spcPts val="3220"/>
              </a:lnSpc>
            </a:pPr>
          </a:p>
          <a:p>
            <a:pPr algn="just">
              <a:lnSpc>
                <a:spcPts val="3220"/>
              </a:lnSpc>
            </a:pPr>
            <a:r>
              <a:rPr lang="en-US" sz="2300" b="true">
                <a:solidFill>
                  <a:srgbClr val="372A28"/>
                </a:solidFill>
                <a:latin typeface="Arimo Bold"/>
                <a:ea typeface="Arimo Bold"/>
                <a:cs typeface="Arimo Bold"/>
                <a:sym typeface="Arimo Bold"/>
              </a:rPr>
              <a:t>2. Website Design</a:t>
            </a:r>
          </a:p>
          <a:p>
            <a:pPr algn="just">
              <a:lnSpc>
                <a:spcPts val="3220"/>
              </a:lnSpc>
            </a:pPr>
            <a:r>
              <a:rPr lang="en-US" sz="2300">
                <a:solidFill>
                  <a:srgbClr val="372A28"/>
                </a:solidFill>
                <a:latin typeface="Arimo"/>
                <a:ea typeface="Arimo"/>
                <a:cs typeface="Arimo"/>
                <a:sym typeface="Arimo"/>
              </a:rPr>
              <a:t>Poor quality logos or images</a:t>
            </a:r>
          </a:p>
          <a:p>
            <a:pPr algn="just">
              <a:lnSpc>
                <a:spcPts val="3220"/>
              </a:lnSpc>
            </a:pPr>
            <a:r>
              <a:rPr lang="en-US" sz="2300">
                <a:solidFill>
                  <a:srgbClr val="372A28"/>
                </a:solidFill>
                <a:latin typeface="Arimo"/>
                <a:ea typeface="Arimo"/>
                <a:cs typeface="Arimo"/>
                <a:sym typeface="Arimo"/>
              </a:rPr>
              <a:t>Inconsistent fonts or formatting</a:t>
            </a:r>
          </a:p>
          <a:p>
            <a:pPr algn="just">
              <a:lnSpc>
                <a:spcPts val="3220"/>
              </a:lnSpc>
            </a:pPr>
            <a:r>
              <a:rPr lang="en-US" sz="2300">
                <a:solidFill>
                  <a:srgbClr val="372A28"/>
                </a:solidFill>
                <a:latin typeface="Arimo"/>
                <a:ea typeface="Arimo"/>
                <a:cs typeface="Arimo"/>
                <a:sym typeface="Arimo"/>
              </a:rPr>
              <a:t>Broken links or functionality</a:t>
            </a:r>
          </a:p>
          <a:p>
            <a:pPr algn="just">
              <a:lnSpc>
                <a:spcPts val="3220"/>
              </a:lnSpc>
            </a:pPr>
            <a:r>
              <a:rPr lang="en-US" sz="2300">
                <a:solidFill>
                  <a:srgbClr val="372A28"/>
                </a:solidFill>
                <a:latin typeface="Arimo"/>
                <a:ea typeface="Arimo"/>
                <a:cs typeface="Arimo"/>
                <a:sym typeface="Arimo"/>
              </a:rPr>
              <a:t>Generic or outdated design</a:t>
            </a:r>
          </a:p>
        </p:txBody>
      </p:sp>
      <p:sp>
        <p:nvSpPr>
          <p:cNvPr name="Freeform 36" id="36"/>
          <p:cNvSpPr/>
          <p:nvPr/>
        </p:nvSpPr>
        <p:spPr>
          <a:xfrm flipH="false" flipV="false" rot="0">
            <a:off x="7854486" y="8936285"/>
            <a:ext cx="2579028" cy="2579028"/>
          </a:xfrm>
          <a:custGeom>
            <a:avLst/>
            <a:gdLst/>
            <a:ahLst/>
            <a:cxnLst/>
            <a:rect r="r" b="b" t="t" l="l"/>
            <a:pathLst>
              <a:path h="2579028" w="2579028">
                <a:moveTo>
                  <a:pt x="0" y="0"/>
                </a:moveTo>
                <a:lnTo>
                  <a:pt x="2579028" y="0"/>
                </a:lnTo>
                <a:lnTo>
                  <a:pt x="2579028" y="2579028"/>
                </a:lnTo>
                <a:lnTo>
                  <a:pt x="0" y="25790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DAGZeb4g8rk</dc:identifier>
  <dcterms:modified xsi:type="dcterms:W3CDTF">2011-08-01T06:04:30Z</dcterms:modified>
  <cp:revision>1</cp:revision>
  <dc:title>Blue and Yellow Digital Safety Animated Presentation</dc:title>
</cp:coreProperties>
</file>

<file path=docProps/thumbnail.jpeg>
</file>